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59" r:id="rId2"/>
  </p:sldMasterIdLst>
  <p:notesMasterIdLst>
    <p:notesMasterId r:id="rId29"/>
  </p:notesMasterIdLst>
  <p:sldIdLst>
    <p:sldId id="256" r:id="rId3"/>
    <p:sldId id="257" r:id="rId4"/>
    <p:sldId id="325" r:id="rId5"/>
    <p:sldId id="329" r:id="rId6"/>
    <p:sldId id="336" r:id="rId7"/>
    <p:sldId id="330" r:id="rId8"/>
    <p:sldId id="331" r:id="rId9"/>
    <p:sldId id="332" r:id="rId10"/>
    <p:sldId id="333" r:id="rId11"/>
    <p:sldId id="334" r:id="rId12"/>
    <p:sldId id="327" r:id="rId13"/>
    <p:sldId id="326" r:id="rId14"/>
    <p:sldId id="262" r:id="rId15"/>
    <p:sldId id="293" r:id="rId16"/>
    <p:sldId id="294" r:id="rId17"/>
    <p:sldId id="317" r:id="rId18"/>
    <p:sldId id="318" r:id="rId19"/>
    <p:sldId id="316" r:id="rId20"/>
    <p:sldId id="335" r:id="rId21"/>
    <p:sldId id="324" r:id="rId22"/>
    <p:sldId id="322" r:id="rId23"/>
    <p:sldId id="323" r:id="rId24"/>
    <p:sldId id="280" r:id="rId25"/>
    <p:sldId id="319" r:id="rId26"/>
    <p:sldId id="320" r:id="rId27"/>
    <p:sldId id="266" r:id="rId28"/>
  </p:sldIdLst>
  <p:sldSz cx="9144000" cy="6858000" type="screen4x3"/>
  <p:notesSz cx="6858000" cy="9144000"/>
  <p:embeddedFontLst>
    <p:embeddedFont>
      <p:font typeface="Arial Black" panose="020B0A04020102020204" pitchFamily="34" charset="0"/>
      <p:bold r:id="rId30"/>
    </p:embeddedFont>
    <p:embeddedFont>
      <p:font typeface="Tahoma" panose="020B0604030504040204" pitchFamily="34" charset="0"/>
      <p:regular r:id="rId31"/>
      <p:bold r:id="rId32"/>
    </p:embeddedFon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89" autoAdjust="0"/>
    <p:restoredTop sz="95244" autoAdjust="0"/>
  </p:normalViewPr>
  <p:slideViewPr>
    <p:cSldViewPr snapToGrid="0">
      <p:cViewPr varScale="1">
        <p:scale>
          <a:sx n="79" d="100"/>
          <a:sy n="79" d="100"/>
        </p:scale>
        <p:origin x="1853" y="6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85523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a:t>
            </a:r>
            <a:r>
              <a:rPr lang="en-US" sz="1200" b="0" i="0" u="none" strike="noStrike" cap="none">
                <a:solidFill>
                  <a:schemeClr val="dk1"/>
                </a:solidFill>
                <a:latin typeface="Calibri"/>
                <a:ea typeface="Calibri"/>
                <a:cs typeface="Calibri"/>
                <a:sym typeface="Calibri"/>
              </a:rPr>
              <a:t>, Oct</a:t>
            </a:r>
            <a:r>
              <a:rPr lang="en-US" sz="1200" b="0" i="0" u="none" strike="noStrike" cap="none" baseline="0">
                <a:solidFill>
                  <a:schemeClr val="dk1"/>
                </a:solidFill>
                <a:latin typeface="Calibri"/>
                <a:ea typeface="Calibri"/>
                <a:cs typeface="Calibri"/>
                <a:sym typeface="Calibri"/>
              </a:rPr>
              <a:t> 19, 2017</a:t>
            </a: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870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7" name="Shape 1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8" name="Shape 1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341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959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Howard Astronomical League</a:t>
            </a:r>
            <a:r>
              <a:rPr lang="en-US" sz="1200" b="0" i="0" u="none" strike="noStrike" cap="none">
                <a:solidFill>
                  <a:schemeClr val="dk1"/>
                </a:solidFill>
                <a:latin typeface="Calibri"/>
                <a:ea typeface="Calibri"/>
                <a:cs typeface="Calibri"/>
                <a:sym typeface="Calibri"/>
              </a:rPr>
              <a:t>, Oct</a:t>
            </a:r>
            <a:r>
              <a:rPr lang="en-US" sz="1200" b="0" i="0" u="none" strike="noStrike" cap="none" baseline="0">
                <a:solidFill>
                  <a:schemeClr val="dk1"/>
                </a:solidFill>
                <a:latin typeface="Calibri"/>
                <a:ea typeface="Calibri"/>
                <a:cs typeface="Calibri"/>
                <a:sym typeface="Calibri"/>
              </a:rPr>
              <a:t> 19, 2017</a:t>
            </a:r>
            <a:endParaRPr sz="1200" b="0" i="0" u="none" strike="noStrike" cap="none">
              <a:solidFill>
                <a:schemeClr val="dk1"/>
              </a:solidFill>
              <a:latin typeface="Calibri"/>
              <a:ea typeface="Calibri"/>
              <a:cs typeface="Calibri"/>
              <a:sym typeface="Calibri"/>
            </a:endParaRPr>
          </a:p>
        </p:txBody>
      </p:sp>
      <p:sp>
        <p:nvSpPr>
          <p:cNvPr id="82" name="Shape 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6</a:t>
            </a:fld>
            <a:endParaRPr lang="en-US" sz="1200">
              <a:latin typeface="Calibri"/>
              <a:ea typeface="Calibri"/>
              <a:cs typeface="Calibri"/>
              <a:sym typeface="Calibri"/>
            </a:endParaRPr>
          </a:p>
        </p:txBody>
      </p:sp>
    </p:spTree>
    <p:extLst>
      <p:ext uri="{BB962C8B-B14F-4D97-AF65-F5344CB8AC3E}">
        <p14:creationId xmlns:p14="http://schemas.microsoft.com/office/powerpoint/2010/main" val="288227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93" name="Shape 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7</a:t>
            </a:fld>
            <a:endParaRPr lang="en-US" sz="1200">
              <a:latin typeface="Calibri"/>
              <a:ea typeface="Calibri"/>
              <a:cs typeface="Calibri"/>
              <a:sym typeface="Calibri"/>
            </a:endParaRPr>
          </a:p>
        </p:txBody>
      </p:sp>
    </p:spTree>
    <p:extLst>
      <p:ext uri="{BB962C8B-B14F-4D97-AF65-F5344CB8AC3E}">
        <p14:creationId xmlns:p14="http://schemas.microsoft.com/office/powerpoint/2010/main" val="65523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latin typeface="Calibri"/>
                <a:ea typeface="Calibri"/>
                <a:cs typeface="Calibri"/>
                <a:sym typeface="Calibri"/>
              </a:rPr>
              <a:pPr algn="r">
                <a:buSzPct val="25000"/>
              </a:pPr>
              <a:t>8</a:t>
            </a:fld>
            <a:endParaRPr lang="en-US" sz="1200">
              <a:latin typeface="Calibri"/>
              <a:ea typeface="Calibri"/>
              <a:cs typeface="Calibri"/>
              <a:sym typeface="Calibri"/>
            </a:endParaRPr>
          </a:p>
        </p:txBody>
      </p:sp>
    </p:spTree>
    <p:extLst>
      <p:ext uri="{BB962C8B-B14F-4D97-AF65-F5344CB8AC3E}">
        <p14:creationId xmlns:p14="http://schemas.microsoft.com/office/powerpoint/2010/main" val="3861198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 name="Shape 12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Calibri"/>
                <a:ea typeface="Calibri"/>
                <a:cs typeface="Calibri"/>
                <a:sym typeface="Calibri"/>
              </a:rPr>
              <a:t>Lou Mayo is a planetary astronomer at the NASA Goddard Space Flight Center. </a:t>
            </a:r>
            <a:r>
              <a:rPr lang="en-US" sz="1200" b="0" i="0" u="none" strike="noStrike" kern="1200" cap="none" dirty="0">
                <a:solidFill>
                  <a:schemeClr val="dk1"/>
                </a:solidFill>
                <a:effectLst/>
                <a:latin typeface="Calibri"/>
                <a:ea typeface="Calibri"/>
                <a:cs typeface="Calibri"/>
                <a:sym typeface="Calibri"/>
              </a:rPr>
              <a:t>Lou Mayo with over 20 years experience in program management, supporting NASA and NOAA, including over 10 years managing efforts for the NASA National Space Science Data Center and the Space Physics Data Facility. He has over 20 years experience in planetary research working on special problems concerning planetary atmospheres. He served for 11 years on the Voyager IRIS and Cassini CIRS teams. He has over 15 years experience developing and implementing space science education programs on both regional and national levels and is a professor of astronomy at Marymount University and member of the DC Space Grant Consortium. He has authored numerous articles on astronomy and astronomy education and is a frequent speaker on space science and astronomy for the public.</a:t>
            </a:r>
            <a:r>
              <a:rPr lang="en-US" sz="1200" b="0" i="0" u="none" strike="noStrike" cap="none" dirty="0">
                <a:solidFill>
                  <a:schemeClr val="dk1"/>
                </a:solidFill>
                <a:latin typeface="Calibri"/>
                <a:ea typeface="Calibri"/>
                <a:cs typeface="Calibri"/>
                <a:sym typeface="Calibri"/>
              </a:rPr>
              <a:t> He is presently Program Manager for NASA's 2017 Eclipse Science Education Program and </a:t>
            </a:r>
            <a:r>
              <a:rPr lang="en-US" sz="1200" b="0" i="0" u="none" strike="noStrike" cap="none" dirty="0" err="1">
                <a:solidFill>
                  <a:schemeClr val="dk1"/>
                </a:solidFill>
                <a:latin typeface="Calibri"/>
                <a:ea typeface="Calibri"/>
                <a:cs typeface="Calibri"/>
                <a:sym typeface="Calibri"/>
              </a:rPr>
              <a:t>Heliophysics</a:t>
            </a:r>
            <a:r>
              <a:rPr lang="en-US" sz="1200" b="0" i="0" u="none" strike="noStrike" cap="none" dirty="0">
                <a:solidFill>
                  <a:schemeClr val="dk1"/>
                </a:solidFill>
                <a:latin typeface="Calibri"/>
                <a:ea typeface="Calibri"/>
                <a:cs typeface="Calibri"/>
                <a:sym typeface="Calibri"/>
              </a:rPr>
              <a:t> Education Consortium and professor of astronomy at Marymount University. </a:t>
            </a:r>
          </a:p>
          <a:p>
            <a:pPr fontAlgn="base"/>
            <a:endParaRPr sz="1200" b="0" i="0" u="none" strike="noStrike" cap="none" dirty="0">
              <a:solidFill>
                <a:schemeClr val="dk1"/>
              </a:solidFill>
              <a:latin typeface="Calibri"/>
              <a:ea typeface="Calibri"/>
              <a:cs typeface="Calibri"/>
              <a:sym typeface="Calibri"/>
            </a:endParaRPr>
          </a:p>
        </p:txBody>
      </p:sp>
      <p:sp>
        <p:nvSpPr>
          <p:cNvPr id="124" name="Shape 12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22310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1" name="Shape 1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1159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9290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542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600" b="0" i="0" u="none" strike="noStrike" cap="none">
                <a:solidFill>
                  <a:schemeClr val="lt1"/>
                </a:solidFill>
                <a:latin typeface="Calibri"/>
                <a:ea typeface="Calibri"/>
                <a:cs typeface="Calibri"/>
                <a:sym typeface="Calibri"/>
              </a:rPr>
              <a:t>‹#›</a:t>
            </a:fld>
            <a:endParaRPr lang="en-US" sz="16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7391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27" name="Shape 27" descr="m46m47_hetlage_f.jpg"/>
          <p:cNvPicPr preferRelativeResize="0"/>
          <p:nvPr/>
        </p:nvPicPr>
        <p:blipFill rotWithShape="1">
          <a:blip r:embed="rId2">
            <a:alphaModFix/>
          </a:blip>
          <a:srcRect l="3514" r="4188"/>
          <a:stretch/>
        </p:blipFill>
        <p:spPr>
          <a:xfrm>
            <a:off x="0" y="0"/>
            <a:ext cx="9144000" cy="6858000"/>
          </a:xfrm>
          <a:prstGeom prst="rect">
            <a:avLst/>
          </a:prstGeom>
          <a:noFill/>
          <a:ln>
            <a:noFill/>
          </a:ln>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Tree>
    <p:extLst>
      <p:ext uri="{BB962C8B-B14F-4D97-AF65-F5344CB8AC3E}">
        <p14:creationId xmlns:p14="http://schemas.microsoft.com/office/powerpoint/2010/main" val="2204547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6905549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43557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4339986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263691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85705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6"/>
        <p:cNvGrpSpPr/>
        <p:nvPr/>
      </p:nvGrpSpPr>
      <p:grpSpPr>
        <a:xfrm>
          <a:off x="0" y="0"/>
          <a:ext cx="0" cy="0"/>
          <a:chOff x="0" y="0"/>
          <a:chExt cx="0" cy="0"/>
        </a:xfrm>
      </p:grpSpPr>
      <p:pic>
        <p:nvPicPr>
          <p:cNvPr id="3" name="Picture 2" descr="A star in the night sky&#10;&#10;Description generated with high confidence">
            <a:extLst>
              <a:ext uri="{FF2B5EF4-FFF2-40B4-BE49-F238E27FC236}">
                <a16:creationId xmlns:a16="http://schemas.microsoft.com/office/drawing/2014/main" id="{0D938AE8-C393-42E8-BE30-79B28B4C2A6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8" name="Shape 2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rgbClr val="FFFF00"/>
              </a:buClr>
              <a:buFont typeface="Times New Roman"/>
              <a:buNone/>
              <a:defRPr sz="4800" b="0" i="0" u="none" strike="noStrike" cap="none">
                <a:solidFill>
                  <a:srgbClr val="FFFF0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88900" algn="l" rtl="0">
              <a:spcBef>
                <a:spcPts val="800"/>
              </a:spcBef>
              <a:buClr>
                <a:srgbClr val="FFFF00"/>
              </a:buClr>
              <a:buSzPct val="100000"/>
              <a:buFont typeface="Arial"/>
              <a:buChar char="•"/>
              <a:defRPr sz="4000" b="0" i="0" u="none" strike="noStrike" cap="none">
                <a:solidFill>
                  <a:srgbClr val="FFFF00"/>
                </a:solidFill>
                <a:latin typeface="Times New Roman"/>
                <a:ea typeface="Times New Roman"/>
                <a:cs typeface="Times New Roman"/>
                <a:sym typeface="Times New Roman"/>
              </a:defRPr>
            </a:lvl1pPr>
            <a:lvl2pPr marL="742950" marR="0" lvl="1" indent="-57150" algn="l" rtl="0">
              <a:spcBef>
                <a:spcPts val="720"/>
              </a:spcBef>
              <a:buClr>
                <a:srgbClr val="FFFF00"/>
              </a:buClr>
              <a:buSzPct val="100000"/>
              <a:buFont typeface="Arial"/>
              <a:buChar char="–"/>
              <a:defRPr sz="3600" b="0" i="0" u="none" strike="noStrike" cap="none">
                <a:solidFill>
                  <a:srgbClr val="FFFF00"/>
                </a:solidFill>
                <a:latin typeface="Times New Roman"/>
                <a:ea typeface="Times New Roman"/>
                <a:cs typeface="Times New Roman"/>
                <a:sym typeface="Times New Roman"/>
              </a:defRPr>
            </a:lvl2pPr>
            <a:lvl3pPr marL="1143000" marR="0" lvl="2" indent="-25400" algn="l" rtl="0">
              <a:spcBef>
                <a:spcPts val="640"/>
              </a:spcBef>
              <a:buClr>
                <a:srgbClr val="FFFF00"/>
              </a:buClr>
              <a:buSzPct val="100000"/>
              <a:buFont typeface="Arial"/>
              <a:buChar char="•"/>
              <a:defRPr sz="3200" b="0" i="0" u="none" strike="noStrike" cap="none">
                <a:solidFill>
                  <a:srgbClr val="FFFF00"/>
                </a:solidFill>
                <a:latin typeface="Times New Roman"/>
                <a:ea typeface="Times New Roman"/>
                <a:cs typeface="Times New Roman"/>
                <a:sym typeface="Times New Roman"/>
              </a:defRPr>
            </a:lvl3pPr>
            <a:lvl4pPr marL="1600200" marR="0" lvl="3" indent="-50800" algn="l" rtl="0">
              <a:spcBef>
                <a:spcPts val="560"/>
              </a:spcBef>
              <a:buClr>
                <a:srgbClr val="FFFF00"/>
              </a:buClr>
              <a:buSzPct val="100000"/>
              <a:buFont typeface="Arial"/>
              <a:buChar char="–"/>
              <a:defRPr sz="2800" b="0" i="0" u="none" strike="noStrike" cap="none">
                <a:solidFill>
                  <a:srgbClr val="FFFF00"/>
                </a:solidFill>
                <a:latin typeface="Times New Roman"/>
                <a:ea typeface="Times New Roman"/>
                <a:cs typeface="Times New Roman"/>
                <a:sym typeface="Times New Roman"/>
              </a:defRPr>
            </a:lvl4pPr>
            <a:lvl5pPr marL="2057400" marR="0" lvl="4" indent="-76200" algn="l" rtl="0">
              <a:spcBef>
                <a:spcPts val="480"/>
              </a:spcBef>
              <a:buClr>
                <a:srgbClr val="FFFF00"/>
              </a:buClr>
              <a:buSzPct val="100000"/>
              <a:buFont typeface="Arial"/>
              <a:buChar char="»"/>
              <a:defRPr sz="2400" b="0" i="0" u="none" strike="noStrike" cap="none">
                <a:solidFill>
                  <a:srgbClr val="FFFF00"/>
                </a:solidFill>
                <a:latin typeface="Times New Roman"/>
                <a:ea typeface="Times New Roman"/>
                <a:cs typeface="Times New Roman"/>
                <a:sym typeface="Times New Roman"/>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19" name="Shape 1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20" name="Shape 20"/>
          <p:cNvSpPr txBox="1">
            <a:spLocks noGrp="1"/>
          </p:cNvSpPr>
          <p:nvPr>
            <p:ph type="sldNum" idx="12"/>
          </p:nvPr>
        </p:nvSpPr>
        <p:spPr>
          <a:xfrm>
            <a:off x="6553200" y="6492875"/>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600">
                <a:solidFill>
                  <a:srgbClr val="FFFFFF"/>
                </a:solidFill>
                <a:latin typeface="Calibri"/>
                <a:ea typeface="Calibri"/>
                <a:cs typeface="Calibri"/>
                <a:sym typeface="Calibri"/>
              </a:rPr>
              <a:pPr algn="r">
                <a:buSzPct val="25000"/>
              </a:pPr>
              <a:t>‹#›</a:t>
            </a:fld>
            <a:endParaRPr lang="en-US" sz="1600">
              <a:solidFill>
                <a:srgbClr val="FFFFFF"/>
              </a:solidFill>
              <a:latin typeface="Calibri"/>
              <a:ea typeface="Calibri"/>
              <a:cs typeface="Calibri"/>
              <a:sym typeface="Calibri"/>
            </a:endParaRPr>
          </a:p>
        </p:txBody>
      </p:sp>
      <p:pic>
        <p:nvPicPr>
          <p:cNvPr id="3" name="Picture 2" descr="A star in the middle of the night sky&#10;&#10;Description generated with high confidence">
            <a:extLst>
              <a:ext uri="{FF2B5EF4-FFF2-40B4-BE49-F238E27FC236}">
                <a16:creationId xmlns:a16="http://schemas.microsoft.com/office/drawing/2014/main" id="{B8CD0510-F9FE-4985-820D-611DAE93407D}"/>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2506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solidFill>
                <a:srgbClr val="FFFFFF"/>
              </a:solidFill>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200">
                <a:solidFill>
                  <a:srgbClr val="FFFFFF"/>
                </a:solidFill>
                <a:latin typeface="Calibri"/>
                <a:ea typeface="Calibri"/>
                <a:cs typeface="Calibri"/>
                <a:sym typeface="Calibri"/>
              </a:rPr>
              <a:pPr algn="r">
                <a:buSzPct val="25000"/>
              </a:pPr>
              <a:t>‹#›</a:t>
            </a:fld>
            <a:endParaRPr lang="en-US" sz="12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4026772232"/>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hyperlink" Target="https://www.howardastro.org/library/memprintlib.php" TargetMode="Externa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Shape 84"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85" name="Shape 85"/>
          <p:cNvSpPr txBox="1"/>
          <p:nvPr/>
        </p:nvSpPr>
        <p:spPr>
          <a:xfrm>
            <a:off x="2096739" y="488112"/>
            <a:ext cx="5769126" cy="378565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b="0" i="0" u="none" strike="noStrike" cap="none" dirty="0">
                <a:solidFill>
                  <a:srgbClr val="FFFF00"/>
                </a:solidFill>
                <a:latin typeface="Times New Roman"/>
                <a:ea typeface="Times New Roman"/>
                <a:cs typeface="Times New Roman"/>
                <a:sym typeface="Times New Roman"/>
              </a:rPr>
              <a:t>The Howard </a:t>
            </a:r>
          </a:p>
          <a:p>
            <a:pPr marL="0" marR="0" lvl="0" indent="0" algn="ctr" rtl="0">
              <a:spcBef>
                <a:spcPts val="0"/>
              </a:spcBef>
              <a:buSzPct val="25000"/>
              <a:buNone/>
            </a:pPr>
            <a:r>
              <a:rPr lang="en-US" sz="4800" b="0" i="0" u="none" strike="noStrike" cap="none" dirty="0">
                <a:solidFill>
                  <a:srgbClr val="FFFF00"/>
                </a:solidFill>
                <a:latin typeface="Times New Roman"/>
                <a:ea typeface="Times New Roman"/>
                <a:cs typeface="Times New Roman"/>
                <a:sym typeface="Times New Roman"/>
              </a:rPr>
              <a:t>Astronomical</a:t>
            </a:r>
          </a:p>
          <a:p>
            <a:pPr marL="0" marR="0" lvl="0" indent="0" algn="ctr" rtl="0">
              <a:spcBef>
                <a:spcPts val="0"/>
              </a:spcBef>
              <a:buSzPct val="25000"/>
              <a:buNone/>
            </a:pPr>
            <a:r>
              <a:rPr lang="en-US" sz="4800" b="0" i="0" u="none" strike="noStrike" cap="none" dirty="0">
                <a:solidFill>
                  <a:srgbClr val="FFFF00"/>
                </a:solidFill>
                <a:latin typeface="Times New Roman"/>
                <a:ea typeface="Times New Roman"/>
                <a:cs typeface="Times New Roman"/>
                <a:sym typeface="Times New Roman"/>
              </a:rPr>
              <a:t>League</a:t>
            </a:r>
          </a:p>
          <a:p>
            <a:pPr marL="0" marR="0" lvl="0" indent="0" algn="ctr" rtl="0">
              <a:spcBef>
                <a:spcPts val="0"/>
              </a:spcBef>
              <a:buSzPct val="25000"/>
              <a:buNone/>
            </a:pPr>
            <a:endParaRPr lang="en-US" sz="4800" dirty="0">
              <a:solidFill>
                <a:srgbClr val="FFFF00"/>
              </a:solidFill>
              <a:latin typeface="Times New Roman"/>
              <a:ea typeface="Times New Roman"/>
              <a:cs typeface="Times New Roman"/>
              <a:sym typeface="Times New Roman"/>
            </a:endParaRPr>
          </a:p>
          <a:p>
            <a:pPr marL="0" marR="0" lvl="0" indent="0" algn="ctr" rtl="0">
              <a:spcBef>
                <a:spcPts val="0"/>
              </a:spcBef>
              <a:buSzPct val="25000"/>
              <a:buNone/>
            </a:pPr>
            <a:r>
              <a:rPr lang="en-US" sz="4800" dirty="0">
                <a:solidFill>
                  <a:schemeClr val="bg1"/>
                </a:solidFill>
                <a:latin typeface="+mn-lt"/>
                <a:ea typeface="Times New Roman"/>
                <a:cs typeface="Times New Roman"/>
                <a:sym typeface="Times New Roman"/>
              </a:rPr>
              <a:t>General Meeting</a:t>
            </a:r>
            <a:endParaRPr lang="en-US" sz="4800" b="0" i="0" u="none" strike="noStrike" cap="none" dirty="0">
              <a:solidFill>
                <a:schemeClr val="bg1"/>
              </a:solidFill>
              <a:latin typeface="+mn-lt"/>
              <a:ea typeface="Times New Roman"/>
              <a:cs typeface="Times New Roman"/>
              <a:sym typeface="Times New Roman"/>
            </a:endParaRPr>
          </a:p>
        </p:txBody>
      </p:sp>
      <p:sp>
        <p:nvSpPr>
          <p:cNvPr id="86" name="Shape 86"/>
          <p:cNvSpPr txBox="1"/>
          <p:nvPr/>
        </p:nvSpPr>
        <p:spPr>
          <a:xfrm>
            <a:off x="3918692" y="4828846"/>
            <a:ext cx="438487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dirty="0">
                <a:solidFill>
                  <a:srgbClr val="FFFF00"/>
                </a:solidFill>
                <a:latin typeface="Times New Roman"/>
                <a:ea typeface="Times New Roman"/>
                <a:cs typeface="Times New Roman"/>
                <a:sym typeface="Times New Roman"/>
              </a:rPr>
              <a:t>January 18</a:t>
            </a:r>
            <a:r>
              <a:rPr lang="en-US" sz="3600" b="0" i="0" u="none" strike="noStrike" cap="none" dirty="0">
                <a:solidFill>
                  <a:srgbClr val="FFFF00"/>
                </a:solidFill>
                <a:latin typeface="Times New Roman"/>
                <a:ea typeface="Times New Roman"/>
                <a:cs typeface="Times New Roman"/>
                <a:sym typeface="Times New Roman"/>
              </a:rPr>
              <a:t>, 2018</a:t>
            </a:r>
          </a:p>
        </p:txBody>
      </p:sp>
      <p:pic>
        <p:nvPicPr>
          <p:cNvPr id="87" name="Shape 87" descr="HAL10Logo4.png"/>
          <p:cNvPicPr preferRelativeResize="0"/>
          <p:nvPr/>
        </p:nvPicPr>
        <p:blipFill rotWithShape="1">
          <a:blip r:embed="rId4">
            <a:alphaModFix/>
          </a:blip>
          <a:srcRect/>
          <a:stretch/>
        </p:blipFill>
        <p:spPr>
          <a:xfrm>
            <a:off x="0" y="3513405"/>
            <a:ext cx="3344594" cy="3344594"/>
          </a:xfrm>
          <a:prstGeom prst="rect">
            <a:avLst/>
          </a:prstGeom>
          <a:noFill/>
          <a:ln>
            <a:noFill/>
          </a:ln>
        </p:spPr>
      </p:pic>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89" name="Shape 89"/>
          <p:cNvSpPr txBox="1"/>
          <p:nvPr/>
        </p:nvSpPr>
        <p:spPr>
          <a:xfrm>
            <a:off x="1909763" y="4567237"/>
            <a:ext cx="819147"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a:solidFill>
                  <a:schemeClr val="lt1"/>
                </a:solidFill>
                <a:latin typeface="Arial Black"/>
                <a:ea typeface="Arial Black"/>
                <a:cs typeface="Arial Black"/>
                <a:sym typeface="Arial Black"/>
              </a:rPr>
              <a:t>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788850"/>
          </a:xfrm>
        </p:spPr>
        <p:txBody>
          <a:bodyPr/>
          <a:lstStyle/>
          <a:p>
            <a:r>
              <a:rPr lang="en-US" dirty="0"/>
              <a:t>HAL Library - </a:t>
            </a:r>
            <a:r>
              <a:rPr lang="en-US" dirty="0">
                <a:latin typeface="Times New Roman" panose="02020603050405020304" pitchFamily="18" charset="0"/>
                <a:cs typeface="Times New Roman" panose="02020603050405020304" pitchFamily="18" charset="0"/>
              </a:rPr>
              <a:t>Still to Come</a:t>
            </a:r>
          </a:p>
        </p:txBody>
      </p:sp>
      <p:sp>
        <p:nvSpPr>
          <p:cNvPr id="3" name="Text Placeholder 2"/>
          <p:cNvSpPr>
            <a:spLocks noGrp="1"/>
          </p:cNvSpPr>
          <p:nvPr>
            <p:ph type="body" idx="1"/>
          </p:nvPr>
        </p:nvSpPr>
        <p:spPr>
          <a:xfrm>
            <a:off x="0" y="1321904"/>
            <a:ext cx="9074426" cy="5143894"/>
          </a:xfrm>
        </p:spPr>
        <p:txBody>
          <a:bodyPr/>
          <a:lstStyle/>
          <a:p>
            <a:pPr marL="576263" indent="-322263">
              <a:spcBef>
                <a:spcPts val="1200"/>
              </a:spcBef>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HAL’s original charter calls for building an observatory (done) and a library (in progress)</a:t>
            </a:r>
          </a:p>
          <a:p>
            <a:pPr marL="576263" indent="-322263">
              <a:spcBef>
                <a:spcPts val="1200"/>
              </a:spcBef>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Have books – some in HALO, some in other locations, books are on-line, with check-out tools in place</a:t>
            </a:r>
          </a:p>
          <a:p>
            <a:pPr marL="976313" lvl="1" indent="-322263">
              <a:spcBef>
                <a:spcPts val="12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Check library contents here:</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hlinkClick r:id="rId2"/>
              </a:rPr>
              <a:t>https://www.howardastro.org/library/memprintlib.php</a:t>
            </a:r>
            <a:endParaRPr lang="en-US" sz="2400" dirty="0">
              <a:solidFill>
                <a:schemeClr val="bg1"/>
              </a:solidFill>
              <a:latin typeface="Arial" panose="020B0604020202020204" pitchFamily="34" charset="0"/>
              <a:cs typeface="Arial" panose="020B0604020202020204" pitchFamily="34" charset="0"/>
            </a:endParaRPr>
          </a:p>
          <a:p>
            <a:pPr marL="576263" indent="-322263">
              <a:spcBef>
                <a:spcPts val="1200"/>
              </a:spcBef>
              <a:buFont typeface="Arial" panose="020B0604020202020204" pitchFamily="34" charset="0"/>
              <a:buChar char="•"/>
            </a:pPr>
            <a:r>
              <a:rPr lang="en-US" sz="2800" dirty="0">
                <a:solidFill>
                  <a:schemeClr val="bg1"/>
                </a:solidFill>
                <a:latin typeface="Arial" panose="020B0604020202020204" pitchFamily="34" charset="0"/>
                <a:cs typeface="Arial" panose="020B0604020202020204" pitchFamily="34" charset="0"/>
              </a:rPr>
              <a:t>Still need to build book shelf storage in HALO, inventory books, complete parts of process, and then roll-out to members.</a:t>
            </a:r>
          </a:p>
          <a:p>
            <a:pPr marL="254000" indent="0">
              <a:buNone/>
            </a:pP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670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Astronomically Interesting</a:t>
            </a:r>
          </a:p>
        </p:txBody>
      </p:sp>
      <p:sp>
        <p:nvSpPr>
          <p:cNvPr id="3" name="Text Placeholder 2"/>
          <p:cNvSpPr>
            <a:spLocks noGrp="1"/>
          </p:cNvSpPr>
          <p:nvPr>
            <p:ph type="body" idx="1"/>
          </p:nvPr>
        </p:nvSpPr>
        <p:spPr/>
        <p:txBody>
          <a:bodyPr/>
          <a:lstStyle/>
          <a:p>
            <a:pPr marL="254000" indent="0">
              <a:buNone/>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January 31</a:t>
            </a:r>
            <a:r>
              <a:rPr lang="en-US" sz="32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st</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 Eclipsed super blue moon – we only see the beginning as the moon sets that morning before totality is reached</a:t>
            </a:r>
          </a:p>
          <a:p>
            <a:pPr marL="254000" indent="0">
              <a:buNone/>
            </a:pPr>
            <a:endParaRPr lang="en-US"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54000" indent="0">
              <a:buNone/>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March 18</a:t>
            </a:r>
            <a:r>
              <a:rPr lang="en-US" sz="3200" baseline="30000" dirty="0">
                <a:solidFill>
                  <a:schemeClr val="bg1"/>
                </a:solidFill>
                <a:latin typeface="Tahoma" panose="020B0604030504040204" pitchFamily="34" charset="0"/>
                <a:ea typeface="Tahoma" panose="020B0604030504040204" pitchFamily="34" charset="0"/>
                <a:cs typeface="Tahoma" panose="020B0604030504040204" pitchFamily="34" charset="0"/>
              </a:rPr>
              <a:t>th</a:t>
            </a: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a:t>
            </a:r>
          </a:p>
          <a:p>
            <a:pPr marL="654050" lvl="1" indent="0">
              <a:buNone/>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Interior planets visible in the evening sky at sunset</a:t>
            </a:r>
          </a:p>
          <a:p>
            <a:pPr marL="654050" lvl="1" indent="0">
              <a:buNone/>
            </a:pPr>
            <a:r>
              <a:rPr lang="en-US" sz="2800" dirty="0">
                <a:solidFill>
                  <a:schemeClr val="bg1"/>
                </a:solidFill>
                <a:latin typeface="Tahoma" panose="020B0604030504040204" pitchFamily="34" charset="0"/>
                <a:ea typeface="Tahoma" panose="020B0604030504040204" pitchFamily="34" charset="0"/>
                <a:cs typeface="Tahoma" panose="020B0604030504040204" pitchFamily="34" charset="0"/>
              </a:rPr>
              <a:t>- Exterior planets visible in the morning before sunrise </a:t>
            </a:r>
          </a:p>
        </p:txBody>
      </p:sp>
    </p:spTree>
    <p:extLst>
      <p:ext uri="{BB962C8B-B14F-4D97-AF65-F5344CB8AC3E}">
        <p14:creationId xmlns:p14="http://schemas.microsoft.com/office/powerpoint/2010/main" val="3536551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494270" y="444500"/>
            <a:ext cx="8229600" cy="5689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FFFF00"/>
              </a:buClr>
              <a:buSzPct val="25000"/>
              <a:buFont typeface="Arial"/>
              <a:buNone/>
            </a:pPr>
            <a:endParaRPr sz="2400" b="1" i="0" u="none" strike="noStrike" cap="none" dirty="0">
              <a:solidFill>
                <a:srgbClr val="00B0F0"/>
              </a:solidFill>
              <a:sym typeface="Times New Roman"/>
            </a:endParaRPr>
          </a:p>
          <a:p>
            <a:pPr marL="0" marR="0" lvl="0" indent="0" algn="ctr" rtl="0">
              <a:spcBef>
                <a:spcPts val="1200"/>
              </a:spcBef>
              <a:spcAft>
                <a:spcPts val="0"/>
              </a:spcAft>
              <a:buClr>
                <a:srgbClr val="FFFF00"/>
              </a:buClr>
              <a:buSzPct val="25000"/>
              <a:buFont typeface="Arial"/>
              <a:buNone/>
            </a:pPr>
            <a:r>
              <a:rPr lang="en-US" b="1" i="0" u="none" strike="noStrike" cap="none" dirty="0">
                <a:solidFill>
                  <a:srgbClr val="00B0F0"/>
                </a:solidFill>
                <a:sym typeface="Times New Roman"/>
              </a:rPr>
              <a:t>Guest Speaker</a:t>
            </a:r>
            <a:endParaRPr lang="en-US" sz="3600" b="1" i="0" u="none" strike="noStrike" cap="none" dirty="0">
              <a:solidFill>
                <a:srgbClr val="00B0F0"/>
              </a:solidFill>
              <a:sym typeface="Times New Roman"/>
            </a:endParaRPr>
          </a:p>
          <a:p>
            <a:pPr marL="0" lvl="0" indent="0" algn="ctr">
              <a:spcBef>
                <a:spcPts val="1200"/>
              </a:spcBef>
              <a:buSzPct val="25000"/>
              <a:buNone/>
            </a:pPr>
            <a:r>
              <a:rPr lang="en-US" b="1" dirty="0">
                <a:solidFill>
                  <a:schemeClr val="bg1"/>
                </a:solidFill>
              </a:rPr>
              <a:t>Dr. Avi Mandell</a:t>
            </a:r>
          </a:p>
          <a:p>
            <a:pPr marL="0" lvl="0" indent="0" algn="ctr">
              <a:spcBef>
                <a:spcPts val="1200"/>
              </a:spcBef>
              <a:buSzPct val="25000"/>
              <a:buNone/>
            </a:pPr>
            <a:r>
              <a:rPr lang="en-US" sz="3600" dirty="0"/>
              <a:t>NASA Goddard Space Flight Center</a:t>
            </a:r>
          </a:p>
          <a:p>
            <a:pPr marL="0" lvl="0" indent="0" algn="ctr">
              <a:spcBef>
                <a:spcPts val="1200"/>
              </a:spcBef>
              <a:buSzPct val="25000"/>
              <a:buNone/>
            </a:pPr>
            <a:r>
              <a:rPr lang="en-US" sz="3600" dirty="0"/>
              <a:t>Planetary Systems </a:t>
            </a:r>
            <a:r>
              <a:rPr lang="en-US" sz="3600" dirty="0" err="1"/>
              <a:t>Labratory</a:t>
            </a:r>
            <a:endParaRPr lang="en-US" sz="3600" dirty="0"/>
          </a:p>
          <a:p>
            <a:pPr marL="0" lvl="0" indent="0" algn="ctr">
              <a:spcBef>
                <a:spcPts val="1200"/>
              </a:spcBef>
              <a:buSzPct val="25000"/>
              <a:buNone/>
            </a:pPr>
            <a:endParaRPr lang="en-US" sz="3600" dirty="0"/>
          </a:p>
          <a:p>
            <a:pPr marL="0" marR="0" lvl="0" indent="0" algn="ctr" rtl="0">
              <a:spcBef>
                <a:spcPts val="1200"/>
              </a:spcBef>
              <a:spcAft>
                <a:spcPts val="0"/>
              </a:spcAft>
              <a:buClr>
                <a:srgbClr val="FFFF00"/>
              </a:buClr>
              <a:buSzPct val="25000"/>
              <a:buFont typeface="Arial"/>
              <a:buNone/>
            </a:pPr>
            <a:r>
              <a:rPr lang="en-US" sz="3600" b="0" i="0" u="none" strike="noStrike" cap="none" dirty="0">
                <a:solidFill>
                  <a:srgbClr val="FFFF00"/>
                </a:solidFill>
                <a:sym typeface="Times New Roman"/>
              </a:rPr>
              <a:t>Hot </a:t>
            </a:r>
            <a:r>
              <a:rPr lang="en-US" sz="3600" b="0" i="0" u="none" strike="noStrike" cap="none" dirty="0" err="1">
                <a:solidFill>
                  <a:srgbClr val="FFFF00"/>
                </a:solidFill>
                <a:sym typeface="Times New Roman"/>
              </a:rPr>
              <a:t>Jupiters</a:t>
            </a:r>
            <a:r>
              <a:rPr lang="en-US" sz="3600" b="0" i="0" u="none" strike="noStrike" cap="none" dirty="0">
                <a:solidFill>
                  <a:srgbClr val="FFFF00"/>
                </a:solidFill>
                <a:sym typeface="Times New Roman"/>
              </a:rPr>
              <a:t> and Lava Planets:</a:t>
            </a:r>
            <a:br>
              <a:rPr lang="en-US" sz="3600" b="0" i="0" u="none" strike="noStrike" cap="none" dirty="0">
                <a:solidFill>
                  <a:srgbClr val="FFFF00"/>
                </a:solidFill>
                <a:sym typeface="Times New Roman"/>
              </a:rPr>
            </a:br>
            <a:r>
              <a:rPr lang="en-US" sz="2800" b="0" i="0" u="none" strike="noStrike" cap="none" dirty="0">
                <a:solidFill>
                  <a:srgbClr val="FFFF00"/>
                </a:solidFill>
                <a:sym typeface="Times New Roman"/>
              </a:rPr>
              <a:t>Exploring the Diversity of Exoplanet Environments</a:t>
            </a:r>
          </a:p>
          <a:p>
            <a:pPr marL="0" marR="0" lvl="0" indent="0" algn="ctr" rtl="0">
              <a:spcBef>
                <a:spcPts val="1200"/>
              </a:spcBef>
              <a:spcAft>
                <a:spcPts val="0"/>
              </a:spcAft>
              <a:buClr>
                <a:srgbClr val="FFFF00"/>
              </a:buClr>
              <a:buSzPct val="25000"/>
              <a:buFont typeface="Arial"/>
              <a:buNone/>
            </a:pPr>
            <a:endParaRPr sz="3600" b="0" i="0" u="none" strike="noStrike" cap="none" dirty="0">
              <a:solidFill>
                <a:srgbClr val="FFFF00"/>
              </a:solidFill>
              <a:sym typeface="Times New Roman"/>
            </a:endParaRPr>
          </a:p>
        </p:txBody>
      </p:sp>
      <p:sp>
        <p:nvSpPr>
          <p:cNvPr id="127" name="Shape 127"/>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461259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Shape 133"/>
          <p:cNvSpPr txBox="1"/>
          <p:nvPr/>
        </p:nvSpPr>
        <p:spPr>
          <a:xfrm>
            <a:off x="596900" y="33920"/>
            <a:ext cx="8229600" cy="658158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6000" b="1" i="0" u="none" strike="noStrike" cap="none" dirty="0">
                <a:solidFill>
                  <a:srgbClr val="538CD5"/>
                </a:solidFill>
                <a:latin typeface="Times New Roman"/>
                <a:ea typeface="Times New Roman"/>
                <a:cs typeface="Times New Roman"/>
                <a:sym typeface="Times New Roman"/>
              </a:rPr>
              <a:t>Member’s </a:t>
            </a:r>
            <a:r>
              <a:rPr lang="en-US" sz="6000" b="1" dirty="0" err="1">
                <a:solidFill>
                  <a:srgbClr val="538CD5"/>
                </a:solidFill>
                <a:latin typeface="Times New Roman"/>
                <a:ea typeface="Times New Roman"/>
                <a:cs typeface="Times New Roman"/>
                <a:sym typeface="Times New Roman"/>
              </a:rPr>
              <a:t>A</a:t>
            </a:r>
            <a:r>
              <a:rPr lang="en-US" sz="6000" b="1" i="0" u="none" strike="noStrike" cap="none" dirty="0" err="1">
                <a:solidFill>
                  <a:srgbClr val="538CD5"/>
                </a:solidFill>
                <a:latin typeface="Times New Roman"/>
                <a:ea typeface="Times New Roman"/>
                <a:cs typeface="Times New Roman"/>
                <a:sym typeface="Times New Roman"/>
              </a:rPr>
              <a:t>strophotos</a:t>
            </a:r>
            <a:endParaRPr lang="en-US" sz="6000" b="1" i="0" u="none" strike="noStrike" cap="none" dirty="0">
              <a:solidFill>
                <a:srgbClr val="538CD5"/>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rgbClr val="538CD5"/>
              </a:buClr>
              <a:buSzPct val="25000"/>
              <a:buFont typeface="Times New Roman"/>
              <a:buNone/>
            </a:pPr>
            <a:r>
              <a:rPr lang="en-US" sz="6000" b="1" dirty="0">
                <a:solidFill>
                  <a:srgbClr val="538CD5"/>
                </a:solidFill>
                <a:latin typeface="Times New Roman"/>
                <a:ea typeface="Times New Roman"/>
                <a:cs typeface="Times New Roman"/>
                <a:sym typeface="Times New Roman"/>
              </a:rPr>
              <a:t>and Sketches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14</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68" y="812350"/>
            <a:ext cx="7252063" cy="5559915"/>
          </a:xfrm>
          <a:prstGeom prst="rect">
            <a:avLst/>
          </a:prstGeom>
        </p:spPr>
      </p:pic>
      <p:sp>
        <p:nvSpPr>
          <p:cNvPr id="6" name="TextBox 5"/>
          <p:cNvSpPr txBox="1"/>
          <p:nvPr/>
        </p:nvSpPr>
        <p:spPr>
          <a:xfrm>
            <a:off x="1304107" y="797857"/>
            <a:ext cx="208134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rPr>
              <a:t>Gary Frishkorn</a:t>
            </a:r>
            <a:endParaRPr kumimoji="0" lang="en-US" b="0" i="0"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129294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15</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943" y="812076"/>
            <a:ext cx="7262240" cy="5567718"/>
          </a:xfrm>
          <a:prstGeom prst="rect">
            <a:avLst/>
          </a:prstGeom>
        </p:spPr>
      </p:pic>
    </p:spTree>
    <p:extLst>
      <p:ext uri="{BB962C8B-B14F-4D97-AF65-F5344CB8AC3E}">
        <p14:creationId xmlns:p14="http://schemas.microsoft.com/office/powerpoint/2010/main" val="461637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16</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04" y="0"/>
            <a:ext cx="7838192" cy="6858000"/>
          </a:xfrm>
          <a:prstGeom prst="rect">
            <a:avLst/>
          </a:prstGeom>
        </p:spPr>
      </p:pic>
      <p:pic>
        <p:nvPicPr>
          <p:cNvPr id="5" name="Picture 4"/>
          <p:cNvPicPr>
            <a:picLocks noChangeAspect="1"/>
          </p:cNvPicPr>
          <p:nvPr/>
        </p:nvPicPr>
        <p:blipFill>
          <a:blip r:embed="rId3"/>
          <a:stretch>
            <a:fillRect/>
          </a:stretch>
        </p:blipFill>
        <p:spPr>
          <a:xfrm>
            <a:off x="0" y="8552"/>
            <a:ext cx="9144000" cy="6563320"/>
          </a:xfrm>
          <a:prstGeom prst="rect">
            <a:avLst/>
          </a:prstGeom>
        </p:spPr>
      </p:pic>
      <p:sp>
        <p:nvSpPr>
          <p:cNvPr id="6" name="TextBox 5"/>
          <p:cNvSpPr txBox="1"/>
          <p:nvPr/>
        </p:nvSpPr>
        <p:spPr>
          <a:xfrm>
            <a:off x="6517819" y="6216234"/>
            <a:ext cx="2430237" cy="523220"/>
          </a:xfrm>
          <a:prstGeom prst="rect">
            <a:avLst/>
          </a:prstGeom>
          <a:solidFill>
            <a:schemeClr val="bg1"/>
          </a:solidFill>
        </p:spPr>
        <p:txBody>
          <a:bodyPr wrap="square" rtlCol="0">
            <a:spAutoFit/>
          </a:bodyPr>
          <a:lstStyle/>
          <a:p>
            <a:r>
              <a:rPr lang="en-US" dirty="0"/>
              <a:t>Joe </a:t>
            </a:r>
            <a:r>
              <a:rPr lang="en-US" dirty="0" err="1"/>
              <a:t>Bohanon</a:t>
            </a:r>
            <a:r>
              <a:rPr lang="en-US" dirty="0"/>
              <a:t>, Star Trails</a:t>
            </a:r>
          </a:p>
          <a:p>
            <a:r>
              <a:rPr lang="en-US" dirty="0"/>
              <a:t>(Image spanning two years)</a:t>
            </a:r>
          </a:p>
        </p:txBody>
      </p:sp>
    </p:spTree>
    <p:extLst>
      <p:ext uri="{BB962C8B-B14F-4D97-AF65-F5344CB8AC3E}">
        <p14:creationId xmlns:p14="http://schemas.microsoft.com/office/powerpoint/2010/main" val="2075743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17</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600" y="0"/>
            <a:ext cx="6776800" cy="6858000"/>
          </a:xfrm>
          <a:prstGeom prst="rect">
            <a:avLst/>
          </a:prstGeom>
        </p:spPr>
      </p:pic>
      <p:sp>
        <p:nvSpPr>
          <p:cNvPr id="5" name="TextBox 4"/>
          <p:cNvSpPr txBox="1"/>
          <p:nvPr/>
        </p:nvSpPr>
        <p:spPr>
          <a:xfrm>
            <a:off x="383176" y="6035040"/>
            <a:ext cx="2299063" cy="738664"/>
          </a:xfrm>
          <a:prstGeom prst="rect">
            <a:avLst/>
          </a:prstGeom>
          <a:noFill/>
        </p:spPr>
        <p:txBody>
          <a:bodyPr wrap="square" rtlCol="0">
            <a:spAutoFit/>
          </a:bodyPr>
          <a:lstStyle/>
          <a:p>
            <a:r>
              <a:rPr lang="en-US" dirty="0">
                <a:solidFill>
                  <a:schemeClr val="bg1"/>
                </a:solidFill>
              </a:rPr>
              <a:t>Matt </a:t>
            </a:r>
            <a:r>
              <a:rPr lang="en-US" dirty="0" err="1">
                <a:solidFill>
                  <a:schemeClr val="bg1"/>
                </a:solidFill>
              </a:rPr>
              <a:t>Krutar</a:t>
            </a:r>
            <a:endParaRPr lang="en-US" dirty="0">
              <a:solidFill>
                <a:schemeClr val="bg1"/>
              </a:solidFill>
            </a:endParaRPr>
          </a:p>
          <a:p>
            <a:r>
              <a:rPr lang="en-US" dirty="0">
                <a:solidFill>
                  <a:schemeClr val="bg1"/>
                </a:solidFill>
              </a:rPr>
              <a:t>HAL Public Star Party</a:t>
            </a:r>
          </a:p>
          <a:p>
            <a:r>
              <a:rPr lang="en-US" dirty="0">
                <a:solidFill>
                  <a:schemeClr val="bg1"/>
                </a:solidFill>
              </a:rPr>
              <a:t>December 2</a:t>
            </a:r>
            <a:r>
              <a:rPr lang="en-US" baseline="30000" dirty="0">
                <a:solidFill>
                  <a:schemeClr val="bg1"/>
                </a:solidFill>
              </a:rPr>
              <a:t>nd</a:t>
            </a:r>
            <a:r>
              <a:rPr lang="en-US" dirty="0">
                <a:solidFill>
                  <a:schemeClr val="bg1"/>
                </a:solidFill>
              </a:rPr>
              <a:t>, 2017</a:t>
            </a:r>
          </a:p>
        </p:txBody>
      </p:sp>
    </p:spTree>
    <p:extLst>
      <p:ext uri="{BB962C8B-B14F-4D97-AF65-F5344CB8AC3E}">
        <p14:creationId xmlns:p14="http://schemas.microsoft.com/office/powerpoint/2010/main" val="2844573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18</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336" y="951412"/>
            <a:ext cx="8857369" cy="4428685"/>
          </a:xfrm>
          <a:prstGeom prst="rect">
            <a:avLst/>
          </a:prstGeom>
          <a:ln>
            <a:solidFill>
              <a:schemeClr val="bg1"/>
            </a:solidFill>
          </a:ln>
        </p:spPr>
      </p:pic>
      <p:sp>
        <p:nvSpPr>
          <p:cNvPr id="5" name="TextBox 4"/>
          <p:cNvSpPr txBox="1"/>
          <p:nvPr/>
        </p:nvSpPr>
        <p:spPr>
          <a:xfrm flipH="1">
            <a:off x="690153" y="5475891"/>
            <a:ext cx="4099561" cy="984885"/>
          </a:xfrm>
          <a:prstGeom prst="rect">
            <a:avLst/>
          </a:prstGeom>
          <a:noFill/>
        </p:spPr>
        <p:txBody>
          <a:bodyPr wrap="square" rtlCol="0">
            <a:spAutoFit/>
          </a:bodyPr>
          <a:lstStyle/>
          <a:p>
            <a:r>
              <a:rPr lang="en-US" sz="1600" b="1" dirty="0">
                <a:solidFill>
                  <a:schemeClr val="bg1"/>
                </a:solidFill>
              </a:rPr>
              <a:t>Super Moon</a:t>
            </a:r>
          </a:p>
          <a:p>
            <a:r>
              <a:rPr lang="en-US" dirty="0">
                <a:solidFill>
                  <a:schemeClr val="bg1"/>
                </a:solidFill>
              </a:rPr>
              <a:t>HAL Public Star Party, 02 Dec 2017</a:t>
            </a:r>
          </a:p>
          <a:p>
            <a:r>
              <a:rPr lang="en-US" dirty="0">
                <a:solidFill>
                  <a:schemeClr val="bg1"/>
                </a:solidFill>
              </a:rPr>
              <a:t>Watson Telescope, </a:t>
            </a:r>
            <a:r>
              <a:rPr lang="en-US" dirty="0" err="1">
                <a:solidFill>
                  <a:schemeClr val="bg1"/>
                </a:solidFill>
              </a:rPr>
              <a:t>Mallincam</a:t>
            </a:r>
            <a:r>
              <a:rPr lang="en-US" dirty="0">
                <a:solidFill>
                  <a:schemeClr val="bg1"/>
                </a:solidFill>
              </a:rPr>
              <a:t> Universe</a:t>
            </a:r>
          </a:p>
          <a:p>
            <a:r>
              <a:rPr lang="en-US" dirty="0">
                <a:solidFill>
                  <a:schemeClr val="bg1"/>
                </a:solidFill>
              </a:rPr>
              <a:t>David Stein and Jim Johnson</a:t>
            </a:r>
          </a:p>
        </p:txBody>
      </p:sp>
    </p:spTree>
    <p:extLst>
      <p:ext uri="{BB962C8B-B14F-4D97-AF65-F5344CB8AC3E}">
        <p14:creationId xmlns:p14="http://schemas.microsoft.com/office/powerpoint/2010/main" val="3297451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19</a:t>
            </a:fld>
            <a:endParaRPr lang="en-US" sz="1200">
              <a:solidFill>
                <a:schemeClr val="lt1"/>
              </a:solidFill>
              <a:latin typeface="Calibri"/>
              <a:ea typeface="Calibri"/>
              <a:cs typeface="Calibri"/>
              <a:sym typeface="Calibri"/>
            </a:endParaRPr>
          </a:p>
        </p:txBody>
      </p:sp>
      <p:pic>
        <p:nvPicPr>
          <p:cNvPr id="5" name="Picture 4"/>
          <p:cNvPicPr>
            <a:picLocks noChangeAspect="1"/>
          </p:cNvPicPr>
          <p:nvPr/>
        </p:nvPicPr>
        <p:blipFill>
          <a:blip r:embed="rId2"/>
          <a:stretch>
            <a:fillRect/>
          </a:stretch>
        </p:blipFill>
        <p:spPr>
          <a:xfrm>
            <a:off x="1270578" y="846137"/>
            <a:ext cx="6730421" cy="4562554"/>
          </a:xfrm>
          <a:prstGeom prst="rect">
            <a:avLst/>
          </a:prstGeom>
        </p:spPr>
      </p:pic>
      <p:sp>
        <p:nvSpPr>
          <p:cNvPr id="6" name="TextBox 5"/>
          <p:cNvSpPr txBox="1"/>
          <p:nvPr/>
        </p:nvSpPr>
        <p:spPr>
          <a:xfrm>
            <a:off x="1270578" y="5610859"/>
            <a:ext cx="6017622" cy="738664"/>
          </a:xfrm>
          <a:prstGeom prst="rect">
            <a:avLst/>
          </a:prstGeom>
          <a:noFill/>
        </p:spPr>
        <p:txBody>
          <a:bodyPr wrap="square" rtlCol="0">
            <a:spAutoFit/>
          </a:bodyPr>
          <a:lstStyle/>
          <a:p>
            <a:r>
              <a:rPr lang="en-US" dirty="0">
                <a:solidFill>
                  <a:schemeClr val="bg1"/>
                </a:solidFill>
              </a:rPr>
              <a:t>“Glory”</a:t>
            </a:r>
          </a:p>
          <a:p>
            <a:r>
              <a:rPr lang="en-US" dirty="0">
                <a:solidFill>
                  <a:schemeClr val="bg1"/>
                </a:solidFill>
              </a:rPr>
              <a:t>A photo by Herman </a:t>
            </a:r>
            <a:r>
              <a:rPr lang="en-US" dirty="0" err="1">
                <a:solidFill>
                  <a:schemeClr val="bg1"/>
                </a:solidFill>
              </a:rPr>
              <a:t>Heyn</a:t>
            </a:r>
            <a:r>
              <a:rPr lang="en-US" dirty="0">
                <a:solidFill>
                  <a:schemeClr val="bg1"/>
                </a:solidFill>
              </a:rPr>
              <a:t> during a flight from St. Louis to Baltimore</a:t>
            </a:r>
          </a:p>
          <a:p>
            <a:r>
              <a:rPr lang="en-US" i="1" dirty="0">
                <a:solidFill>
                  <a:schemeClr val="bg1"/>
                </a:solidFill>
              </a:rPr>
              <a:t>The Weather Book, </a:t>
            </a:r>
            <a:r>
              <a:rPr lang="en-US" dirty="0">
                <a:solidFill>
                  <a:schemeClr val="bg1"/>
                </a:solidFill>
              </a:rPr>
              <a:t>Jack Williams, Vintage Books (1997)</a:t>
            </a:r>
            <a:endParaRPr lang="en-US" sz="1200" i="1" dirty="0">
              <a:solidFill>
                <a:schemeClr val="bg1"/>
              </a:solidFill>
            </a:endParaRPr>
          </a:p>
        </p:txBody>
      </p:sp>
    </p:spTree>
    <p:extLst>
      <p:ext uri="{BB962C8B-B14F-4D97-AF65-F5344CB8AC3E}">
        <p14:creationId xmlns:p14="http://schemas.microsoft.com/office/powerpoint/2010/main" val="2122544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123347"/>
            <a:ext cx="9144000" cy="6858000"/>
          </a:xfrm>
          <a:prstGeom prst="rect">
            <a:avLst/>
          </a:prstGeom>
          <a:noFill/>
          <a:ln>
            <a:noFill/>
          </a:ln>
        </p:spPr>
      </p:pic>
      <p:sp>
        <p:nvSpPr>
          <p:cNvPr id="96" name="Shape 96"/>
          <p:cNvSpPr txBox="1"/>
          <p:nvPr/>
        </p:nvSpPr>
        <p:spPr>
          <a:xfrm>
            <a:off x="387531" y="1301582"/>
            <a:ext cx="8229600" cy="313108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538CD5"/>
              </a:buClr>
              <a:buSzPct val="25000"/>
              <a:buFont typeface="Times New Roman"/>
              <a:buNone/>
            </a:pPr>
            <a:r>
              <a:rPr lang="en-US" sz="7200" b="1" i="0" u="none" strike="noStrike" cap="none" dirty="0">
                <a:solidFill>
                  <a:srgbClr val="538CD5"/>
                </a:solidFill>
                <a:latin typeface="Times New Roman"/>
                <a:ea typeface="Times New Roman"/>
                <a:cs typeface="Times New Roman"/>
                <a:sym typeface="Times New Roman"/>
              </a:rPr>
              <a:t>Introductions</a:t>
            </a:r>
            <a:endParaRPr lang="en-US" sz="7200" b="1" dirty="0">
              <a:solidFill>
                <a:srgbClr val="538CD5"/>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477906"/>
            <a:ext cx="8229600" cy="1143000"/>
          </a:xfrm>
        </p:spPr>
        <p:txBody>
          <a:bodyPr/>
          <a:lstStyle/>
          <a:p>
            <a:r>
              <a:rPr lang="en-US" dirty="0"/>
              <a:t>Joel Goodman slides used to promote HAL at the American Astronomical Society’s APOD presentation on January 9, 2018</a:t>
            </a:r>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20</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55364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21</a:t>
            </a:fld>
            <a:endParaRPr lang="en-US" sz="1200">
              <a:solidFill>
                <a:schemeClr val="lt1"/>
              </a:solidFill>
              <a:latin typeface="Calibri"/>
              <a:ea typeface="Calibri"/>
              <a:cs typeface="Calibri"/>
              <a:sym typeface="Calibri"/>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732030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22</a:t>
            </a:fld>
            <a:endParaRPr lang="en-US" sz="1200">
              <a:solidFill>
                <a:schemeClr val="lt1"/>
              </a:solidFill>
              <a:latin typeface="Calibri"/>
              <a:ea typeface="Calibri"/>
              <a:cs typeface="Calibri"/>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33" y="438883"/>
            <a:ext cx="8636031" cy="6101253"/>
          </a:xfrm>
          <a:prstGeom prst="rect">
            <a:avLst/>
          </a:prstGeom>
        </p:spPr>
      </p:pic>
    </p:spTree>
    <p:extLst>
      <p:ext uri="{BB962C8B-B14F-4D97-AF65-F5344CB8AC3E}">
        <p14:creationId xmlns:p14="http://schemas.microsoft.com/office/powerpoint/2010/main" val="12898483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248" y="648348"/>
            <a:ext cx="8229600" cy="1143000"/>
          </a:xfrm>
        </p:spPr>
        <p:txBody>
          <a:bodyPr/>
          <a:lstStyle/>
          <a:p>
            <a:r>
              <a:rPr lang="en-US" dirty="0"/>
              <a:t>2018 HAL Election</a:t>
            </a:r>
          </a:p>
        </p:txBody>
      </p:sp>
      <p:sp>
        <p:nvSpPr>
          <p:cNvPr id="3" name="Text Placeholder 2"/>
          <p:cNvSpPr>
            <a:spLocks noGrp="1"/>
          </p:cNvSpPr>
          <p:nvPr>
            <p:ph type="body" idx="1"/>
          </p:nvPr>
        </p:nvSpPr>
        <p:spPr>
          <a:xfrm>
            <a:off x="449248" y="1791348"/>
            <a:ext cx="8229600" cy="4525963"/>
          </a:xfrm>
        </p:spPr>
        <p:txBody>
          <a:bodyPr/>
          <a:lstStyle/>
          <a:p>
            <a:pPr marL="254000" indent="0">
              <a:buNone/>
            </a:pPr>
            <a:r>
              <a:rPr lang="en-US" sz="1800" dirty="0">
                <a:solidFill>
                  <a:schemeClr val="bg1"/>
                </a:solidFill>
                <a:latin typeface="Arial" panose="020B0604020202020204" pitchFamily="34" charset="0"/>
                <a:cs typeface="Arial" panose="020B0604020202020204" pitchFamily="34" charset="0"/>
              </a:rPr>
              <a:t>Only one nominee for each of the six elected HAL Board positions:</a:t>
            </a:r>
          </a:p>
          <a:p>
            <a:pPr marL="254000" indent="0">
              <a:buNone/>
            </a:pPr>
            <a:endParaRPr lang="en-US" sz="1800" dirty="0">
              <a:solidFill>
                <a:schemeClr val="bg1"/>
              </a:solidFill>
              <a:latin typeface="Arial" panose="020B0604020202020204" pitchFamily="34" charset="0"/>
              <a:cs typeface="Arial" panose="020B0604020202020204" pitchFamily="34" charset="0"/>
            </a:endParaRPr>
          </a:p>
          <a:p>
            <a:pPr marL="654050" lvl="1" indent="0">
              <a:buNone/>
            </a:pPr>
            <a:r>
              <a:rPr lang="en-US" sz="1600" dirty="0">
                <a:solidFill>
                  <a:schemeClr val="bg1"/>
                </a:solidFill>
                <a:latin typeface="Arial" panose="020B0604020202020204" pitchFamily="34" charset="0"/>
                <a:cs typeface="Arial" panose="020B0604020202020204" pitchFamily="34" charset="0"/>
              </a:rPr>
              <a:t>President: 		Jim Johnson</a:t>
            </a:r>
          </a:p>
          <a:p>
            <a:pPr marL="654050" lvl="1" indent="0">
              <a:buNone/>
            </a:pPr>
            <a:r>
              <a:rPr lang="en-US" sz="1600" dirty="0">
                <a:solidFill>
                  <a:schemeClr val="bg1"/>
                </a:solidFill>
                <a:latin typeface="Arial" panose="020B0604020202020204" pitchFamily="34" charset="0"/>
                <a:cs typeface="Arial" panose="020B0604020202020204" pitchFamily="34" charset="0"/>
              </a:rPr>
              <a:t>1</a:t>
            </a:r>
            <a:r>
              <a:rPr lang="en-US" sz="1600" baseline="30000" dirty="0">
                <a:solidFill>
                  <a:schemeClr val="bg1"/>
                </a:solidFill>
                <a:latin typeface="Arial" panose="020B0604020202020204" pitchFamily="34" charset="0"/>
                <a:cs typeface="Arial" panose="020B0604020202020204" pitchFamily="34" charset="0"/>
              </a:rPr>
              <a:t>st</a:t>
            </a:r>
            <a:r>
              <a:rPr lang="en-US" sz="1600" dirty="0">
                <a:solidFill>
                  <a:schemeClr val="bg1"/>
                </a:solidFill>
                <a:latin typeface="Arial" panose="020B0604020202020204" pitchFamily="34" charset="0"/>
                <a:cs typeface="Arial" panose="020B0604020202020204" pitchFamily="34" charset="0"/>
              </a:rPr>
              <a:t> VP: 		Mike Krauss</a:t>
            </a:r>
          </a:p>
          <a:p>
            <a:pPr marL="654050" lvl="1" indent="0">
              <a:buNone/>
            </a:pPr>
            <a:r>
              <a:rPr lang="en-US" sz="1600" dirty="0">
                <a:solidFill>
                  <a:schemeClr val="bg1"/>
                </a:solidFill>
                <a:latin typeface="Arial" panose="020B0604020202020204" pitchFamily="34" charset="0"/>
                <a:cs typeface="Arial" panose="020B0604020202020204" pitchFamily="34" charset="0"/>
              </a:rPr>
              <a:t>2</a:t>
            </a:r>
            <a:r>
              <a:rPr lang="en-US" sz="1600" baseline="30000" dirty="0">
                <a:solidFill>
                  <a:schemeClr val="bg1"/>
                </a:solidFill>
                <a:latin typeface="Arial" panose="020B0604020202020204" pitchFamily="34" charset="0"/>
                <a:cs typeface="Arial" panose="020B0604020202020204" pitchFamily="34" charset="0"/>
              </a:rPr>
              <a:t>nd</a:t>
            </a:r>
            <a:r>
              <a:rPr lang="en-US" sz="1600" dirty="0">
                <a:solidFill>
                  <a:schemeClr val="bg1"/>
                </a:solidFill>
                <a:latin typeface="Arial" panose="020B0604020202020204" pitchFamily="34" charset="0"/>
                <a:cs typeface="Arial" panose="020B0604020202020204" pitchFamily="34" charset="0"/>
              </a:rPr>
              <a:t> VP: 		Bob </a:t>
            </a:r>
            <a:r>
              <a:rPr lang="en-US" sz="1600" dirty="0" err="1">
                <a:solidFill>
                  <a:schemeClr val="bg1"/>
                </a:solidFill>
                <a:latin typeface="Arial" panose="020B0604020202020204" pitchFamily="34" charset="0"/>
                <a:cs typeface="Arial" panose="020B0604020202020204" pitchFamily="34" charset="0"/>
              </a:rPr>
              <a:t>Dutilly</a:t>
            </a:r>
            <a:endParaRPr lang="en-US" sz="1600" dirty="0">
              <a:solidFill>
                <a:schemeClr val="bg1"/>
              </a:solidFill>
              <a:latin typeface="Arial" panose="020B0604020202020204" pitchFamily="34" charset="0"/>
              <a:cs typeface="Arial" panose="020B0604020202020204" pitchFamily="34" charset="0"/>
            </a:endParaRPr>
          </a:p>
          <a:p>
            <a:pPr marL="654050" lvl="1" indent="0">
              <a:buNone/>
            </a:pPr>
            <a:r>
              <a:rPr lang="en-US" sz="1600" dirty="0">
                <a:solidFill>
                  <a:schemeClr val="bg1"/>
                </a:solidFill>
                <a:latin typeface="Arial" panose="020B0604020202020204" pitchFamily="34" charset="0"/>
                <a:cs typeface="Arial" panose="020B0604020202020204" pitchFamily="34" charset="0"/>
              </a:rPr>
              <a:t>Secretary: 		Paul </a:t>
            </a:r>
            <a:r>
              <a:rPr lang="en-US" sz="1600" dirty="0" err="1">
                <a:solidFill>
                  <a:schemeClr val="bg1"/>
                </a:solidFill>
                <a:latin typeface="Arial" panose="020B0604020202020204" pitchFamily="34" charset="0"/>
                <a:cs typeface="Arial" panose="020B0604020202020204" pitchFamily="34" charset="0"/>
              </a:rPr>
              <a:t>Montanaro</a:t>
            </a:r>
            <a:endParaRPr lang="en-US" sz="1600" dirty="0">
              <a:solidFill>
                <a:schemeClr val="bg1"/>
              </a:solidFill>
              <a:latin typeface="Arial" panose="020B0604020202020204" pitchFamily="34" charset="0"/>
              <a:cs typeface="Arial" panose="020B0604020202020204" pitchFamily="34" charset="0"/>
            </a:endParaRPr>
          </a:p>
          <a:p>
            <a:pPr marL="654050" lvl="1" indent="0">
              <a:buNone/>
            </a:pPr>
            <a:r>
              <a:rPr lang="en-US" sz="1600" dirty="0">
                <a:solidFill>
                  <a:schemeClr val="bg1"/>
                </a:solidFill>
                <a:latin typeface="Arial" panose="020B0604020202020204" pitchFamily="34" charset="0"/>
                <a:cs typeface="Arial" panose="020B0604020202020204" pitchFamily="34" charset="0"/>
              </a:rPr>
              <a:t>Treasurer: 		Bob Savoy</a:t>
            </a:r>
          </a:p>
          <a:p>
            <a:pPr marL="654050" lvl="1" indent="0">
              <a:buNone/>
            </a:pPr>
            <a:r>
              <a:rPr lang="en-US" sz="1600" dirty="0">
                <a:solidFill>
                  <a:schemeClr val="bg1"/>
                </a:solidFill>
                <a:latin typeface="Arial" panose="020B0604020202020204" pitchFamily="34" charset="0"/>
                <a:cs typeface="Arial" panose="020B0604020202020204" pitchFamily="34" charset="0"/>
              </a:rPr>
              <a:t>Events Coordinator:  	David Stein</a:t>
            </a:r>
          </a:p>
          <a:p>
            <a:pPr marL="254000" indent="0">
              <a:buNone/>
            </a:pPr>
            <a:endParaRPr lang="en-US" sz="1800" dirty="0">
              <a:solidFill>
                <a:schemeClr val="bg1"/>
              </a:solidFill>
              <a:latin typeface="Arial" panose="020B0604020202020204" pitchFamily="34" charset="0"/>
              <a:cs typeface="Arial" panose="020B0604020202020204" pitchFamily="34" charset="0"/>
            </a:endParaRPr>
          </a:p>
          <a:p>
            <a:pPr marL="254000" indent="0">
              <a:buNone/>
            </a:pPr>
            <a:r>
              <a:rPr lang="en-US" sz="5400" dirty="0">
                <a:solidFill>
                  <a:schemeClr val="bg1"/>
                </a:solidFill>
                <a:latin typeface="Arial" panose="020B0604020202020204" pitchFamily="34" charset="0"/>
                <a:cs typeface="Arial" panose="020B0604020202020204" pitchFamily="34" charset="0"/>
              </a:rPr>
              <a:t>Entire Slate was Elected!</a:t>
            </a:r>
          </a:p>
        </p:txBody>
      </p:sp>
    </p:spTree>
    <p:extLst>
      <p:ext uri="{BB962C8B-B14F-4D97-AF65-F5344CB8AC3E}">
        <p14:creationId xmlns:p14="http://schemas.microsoft.com/office/powerpoint/2010/main" val="540770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Election Wrap Up</a:t>
            </a:r>
          </a:p>
        </p:txBody>
      </p:sp>
      <p:sp>
        <p:nvSpPr>
          <p:cNvPr id="3" name="Text Placeholder 2"/>
          <p:cNvSpPr>
            <a:spLocks noGrp="1"/>
          </p:cNvSpPr>
          <p:nvPr>
            <p:ph type="body" idx="1"/>
          </p:nvPr>
        </p:nvSpPr>
        <p:spPr>
          <a:xfrm>
            <a:off x="457200" y="1600200"/>
            <a:ext cx="8229600" cy="4828309"/>
          </a:xfrm>
        </p:spPr>
        <p:txBody>
          <a:bodyPr/>
          <a:lstStyle/>
          <a:p>
            <a:pPr marL="254000" indent="0">
              <a:buNone/>
            </a:pPr>
            <a:r>
              <a:rPr lang="en-US" sz="3600" dirty="0">
                <a:solidFill>
                  <a:schemeClr val="bg1"/>
                </a:solidFill>
                <a:latin typeface="Calibri" panose="020F0502020204030204" pitchFamily="34" charset="0"/>
                <a:cs typeface="Calibri" panose="020F0502020204030204" pitchFamily="34" charset="0"/>
              </a:rPr>
              <a:t>2017 Board – Thank you!</a:t>
            </a:r>
          </a:p>
          <a:p>
            <a:pPr marL="254000" indent="0">
              <a:buNone/>
            </a:pPr>
            <a:endParaRPr lang="en-US" sz="1400" dirty="0">
              <a:solidFill>
                <a:schemeClr val="bg1"/>
              </a:solidFill>
              <a:latin typeface="Calibri" panose="020F0502020204030204" pitchFamily="34" charset="0"/>
              <a:cs typeface="Calibri" panose="020F0502020204030204" pitchFamily="34" charset="0"/>
            </a:endParaRPr>
          </a:p>
          <a:p>
            <a:pPr marL="254000" indent="0">
              <a:buNone/>
            </a:pPr>
            <a:r>
              <a:rPr lang="en-US" sz="3600" dirty="0">
                <a:solidFill>
                  <a:schemeClr val="bg1"/>
                </a:solidFill>
                <a:latin typeface="Calibri" panose="020F0502020204030204" pitchFamily="34" charset="0"/>
                <a:cs typeface="Calibri" panose="020F0502020204030204" pitchFamily="34" charset="0"/>
              </a:rPr>
              <a:t>2017 – 2018 Transitions</a:t>
            </a:r>
          </a:p>
          <a:p>
            <a:pPr marL="654050" lvl="1" indent="0">
              <a:buNone/>
            </a:pPr>
            <a:r>
              <a:rPr lang="en-US" sz="3200" dirty="0">
                <a:solidFill>
                  <a:schemeClr val="bg1"/>
                </a:solidFill>
                <a:latin typeface="Calibri" panose="020F0502020204030204" pitchFamily="34" charset="0"/>
                <a:cs typeface="Calibri" panose="020F0502020204030204" pitchFamily="34" charset="0"/>
              </a:rPr>
              <a:t>- David Stein replaces Joel Goodman as Events Coordinator</a:t>
            </a:r>
          </a:p>
          <a:p>
            <a:pPr marL="654050" lvl="1" indent="0">
              <a:buNone/>
            </a:pPr>
            <a:r>
              <a:rPr lang="en-US" sz="3200" dirty="0">
                <a:solidFill>
                  <a:schemeClr val="bg1"/>
                </a:solidFill>
                <a:latin typeface="Calibri" panose="020F0502020204030204" pitchFamily="34" charset="0"/>
                <a:cs typeface="Calibri" panose="020F0502020204030204" pitchFamily="34" charset="0"/>
              </a:rPr>
              <a:t>- Appointed positions (at 2/18 Planning </a:t>
            </a:r>
            <a:r>
              <a:rPr lang="en-US" sz="3200" dirty="0" err="1">
                <a:solidFill>
                  <a:schemeClr val="bg1"/>
                </a:solidFill>
                <a:latin typeface="Calibri" panose="020F0502020204030204" pitchFamily="34" charset="0"/>
                <a:cs typeface="Calibri" panose="020F0502020204030204" pitchFamily="34" charset="0"/>
              </a:rPr>
              <a:t>Mtg</a:t>
            </a:r>
            <a:r>
              <a:rPr lang="en-US" sz="3200" dirty="0">
                <a:solidFill>
                  <a:schemeClr val="bg1"/>
                </a:solidFill>
                <a:latin typeface="Calibri" panose="020F0502020204030204" pitchFamily="34" charset="0"/>
                <a:cs typeface="Calibri" panose="020F0502020204030204" pitchFamily="34" charset="0"/>
              </a:rPr>
              <a:t>)</a:t>
            </a:r>
          </a:p>
          <a:p>
            <a:pPr marL="1054100" lvl="2" indent="0">
              <a:buNone/>
            </a:pPr>
            <a:r>
              <a:rPr lang="en-US" sz="2800" dirty="0">
                <a:solidFill>
                  <a:schemeClr val="bg1"/>
                </a:solidFill>
                <a:latin typeface="Calibri" panose="020F0502020204030204" pitchFamily="34" charset="0"/>
                <a:cs typeface="Calibri" panose="020F0502020204030204" pitchFamily="34" charset="0"/>
              </a:rPr>
              <a:t>- Joel Goodman replaces Chas Rimpo as Observatory Director</a:t>
            </a:r>
          </a:p>
          <a:p>
            <a:pPr marL="1054100" lvl="2" indent="0">
              <a:buNone/>
            </a:pPr>
            <a:r>
              <a:rPr lang="en-US" sz="2800" dirty="0">
                <a:solidFill>
                  <a:schemeClr val="bg1"/>
                </a:solidFill>
                <a:latin typeface="Calibri" panose="020F0502020204030204" pitchFamily="34" charset="0"/>
                <a:cs typeface="Calibri" panose="020F0502020204030204" pitchFamily="34" charset="0"/>
              </a:rPr>
              <a:t>- Chas Rimpo stays on as Webmaster</a:t>
            </a:r>
          </a:p>
        </p:txBody>
      </p:sp>
    </p:spTree>
    <p:extLst>
      <p:ext uri="{BB962C8B-B14F-4D97-AF65-F5344CB8AC3E}">
        <p14:creationId xmlns:p14="http://schemas.microsoft.com/office/powerpoint/2010/main" val="3159944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President’s 2018 Priorities</a:t>
            </a:r>
          </a:p>
        </p:txBody>
      </p:sp>
      <p:sp>
        <p:nvSpPr>
          <p:cNvPr id="3" name="Text Placeholder 2"/>
          <p:cNvSpPr>
            <a:spLocks noGrp="1"/>
          </p:cNvSpPr>
          <p:nvPr>
            <p:ph type="body" idx="1"/>
          </p:nvPr>
        </p:nvSpPr>
        <p:spPr>
          <a:xfrm>
            <a:off x="457200" y="1500487"/>
            <a:ext cx="8229600" cy="4497660"/>
          </a:xfrm>
        </p:spPr>
        <p:txBody>
          <a:bodyPr/>
          <a:lstStyle/>
          <a:p>
            <a:pPr marL="254000" indent="0" algn="ctr">
              <a:buNone/>
            </a:pPr>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Overarching Theme</a:t>
            </a:r>
          </a:p>
          <a:p>
            <a:pPr marL="254000" indent="0" algn="ctr">
              <a:buNone/>
            </a:pPr>
            <a:r>
              <a:rPr lang="en-US" sz="3200" dirty="0">
                <a:solidFill>
                  <a:schemeClr val="bg2">
                    <a:lumMod val="40000"/>
                    <a:lumOff val="60000"/>
                  </a:schemeClr>
                </a:solidFill>
                <a:latin typeface="Tahoma" panose="020B0604030504040204" pitchFamily="34" charset="0"/>
                <a:ea typeface="Tahoma" panose="020B0604030504040204" pitchFamily="34" charset="0"/>
                <a:cs typeface="Tahoma" panose="020B0604030504040204" pitchFamily="34" charset="0"/>
              </a:rPr>
              <a:t>Member input and involvement</a:t>
            </a:r>
          </a:p>
          <a:p>
            <a:pPr marL="254000" indent="0">
              <a:buNone/>
            </a:pPr>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628650" indent="-374650"/>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Improve usability of HALO/Watson telescope</a:t>
            </a:r>
          </a:p>
          <a:p>
            <a:pPr marL="628650" indent="-374650"/>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Continued emphasis on visual observing</a:t>
            </a:r>
          </a:p>
          <a:p>
            <a:pPr marL="628650" indent="-374650"/>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Make progress in updating the HAL website</a:t>
            </a:r>
          </a:p>
          <a:p>
            <a:pPr marL="628650" indent="-374650"/>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Grow the membership base</a:t>
            </a:r>
          </a:p>
        </p:txBody>
      </p:sp>
    </p:spTree>
    <p:extLst>
      <p:ext uri="{BB962C8B-B14F-4D97-AF65-F5344CB8AC3E}">
        <p14:creationId xmlns:p14="http://schemas.microsoft.com/office/powerpoint/2010/main" val="3495852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00B0F0"/>
              </a:buClr>
              <a:buSzPct val="25000"/>
              <a:buFont typeface="Times New Roman"/>
              <a:buNone/>
            </a:pPr>
            <a:r>
              <a:rPr lang="en-US" sz="4800" b="0" i="0" u="none" strike="noStrike" cap="none">
                <a:solidFill>
                  <a:srgbClr val="00B0F0"/>
                </a:solidFill>
                <a:latin typeface="Times New Roman"/>
                <a:ea typeface="Times New Roman"/>
                <a:cs typeface="Times New Roman"/>
                <a:sym typeface="Times New Roman"/>
              </a:rPr>
              <a:t>Thank You!</a:t>
            </a:r>
          </a:p>
        </p:txBody>
      </p:sp>
      <p:sp>
        <p:nvSpPr>
          <p:cNvPr id="161" name="Shape 161"/>
          <p:cNvSpPr txBox="1">
            <a:spLocks noGrp="1"/>
          </p:cNvSpPr>
          <p:nvPr>
            <p:ph type="body" idx="1"/>
          </p:nvPr>
        </p:nvSpPr>
        <p:spPr>
          <a:xfrm>
            <a:off x="494270" y="1519195"/>
            <a:ext cx="8229600" cy="1732005"/>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rgbClr val="00FF00"/>
              </a:buClr>
              <a:buSzPct val="25000"/>
              <a:buFont typeface="Arial"/>
              <a:buNone/>
            </a:pPr>
            <a:r>
              <a:rPr lang="en-US" sz="4000" b="0" i="0" u="none" strike="noStrike" cap="none" dirty="0">
                <a:solidFill>
                  <a:srgbClr val="00FF00"/>
                </a:solidFill>
                <a:latin typeface="Times New Roman"/>
                <a:ea typeface="Times New Roman"/>
                <a:cs typeface="Times New Roman"/>
                <a:sym typeface="Times New Roman"/>
              </a:rPr>
              <a:t>Next month’s meeting is on Thursday, </a:t>
            </a:r>
            <a:r>
              <a:rPr lang="en-US" dirty="0">
                <a:solidFill>
                  <a:srgbClr val="00FF00"/>
                </a:solidFill>
              </a:rPr>
              <a:t>February</a:t>
            </a:r>
            <a:r>
              <a:rPr lang="en-US" sz="4000" b="0" i="0" u="none" strike="noStrike" cap="none" dirty="0">
                <a:solidFill>
                  <a:srgbClr val="00FF00"/>
                </a:solidFill>
                <a:latin typeface="Times New Roman"/>
                <a:ea typeface="Times New Roman"/>
                <a:cs typeface="Times New Roman"/>
                <a:sym typeface="Times New Roman"/>
              </a:rPr>
              <a:t> </a:t>
            </a:r>
            <a:r>
              <a:rPr lang="en-US" dirty="0">
                <a:solidFill>
                  <a:srgbClr val="00FF00"/>
                </a:solidFill>
              </a:rPr>
              <a:t>15</a:t>
            </a:r>
            <a:r>
              <a:rPr lang="en-US" baseline="30000" dirty="0">
                <a:solidFill>
                  <a:srgbClr val="00FF00"/>
                </a:solidFill>
              </a:rPr>
              <a:t>th</a:t>
            </a:r>
            <a:r>
              <a:rPr lang="en-US" sz="4000" b="0" i="0" u="none" strike="noStrike" cap="none" dirty="0">
                <a:solidFill>
                  <a:srgbClr val="00FF00"/>
                </a:solidFill>
                <a:latin typeface="Times New Roman"/>
                <a:ea typeface="Times New Roman"/>
                <a:cs typeface="Times New Roman"/>
                <a:sym typeface="Times New Roman"/>
              </a:rPr>
              <a:t>, 2018 at 7 PM</a:t>
            </a:r>
          </a:p>
          <a:p>
            <a:pPr marL="0" marR="0" lvl="0" indent="0" algn="ctr" rtl="0">
              <a:spcBef>
                <a:spcPts val="800"/>
              </a:spcBef>
              <a:buClr>
                <a:srgbClr val="FFFF00"/>
              </a:buClr>
              <a:buSzPct val="25000"/>
              <a:buFont typeface="Arial"/>
              <a:buNone/>
            </a:pPr>
            <a:endParaRPr sz="4000" b="0" i="0" u="none" strike="noStrike" cap="none" dirty="0">
              <a:solidFill>
                <a:srgbClr val="00FF00"/>
              </a:solidFill>
              <a:latin typeface="Times New Roman"/>
              <a:ea typeface="Times New Roman"/>
              <a:cs typeface="Times New Roman"/>
              <a:sym typeface="Times New Roman"/>
            </a:endParaRPr>
          </a:p>
        </p:txBody>
      </p:sp>
      <p:sp>
        <p:nvSpPr>
          <p:cNvPr id="162" name="Shape 162"/>
          <p:cNvSpPr txBox="1"/>
          <p:nvPr/>
        </p:nvSpPr>
        <p:spPr>
          <a:xfrm>
            <a:off x="508289" y="3196791"/>
            <a:ext cx="8172042" cy="3216707"/>
          </a:xfrm>
          <a:prstGeom prst="rect">
            <a:avLst/>
          </a:prstGeom>
          <a:noFill/>
          <a:ln>
            <a:noFill/>
          </a:ln>
        </p:spPr>
        <p:txBody>
          <a:bodyPr lIns="91425" tIns="45700" rIns="91425" bIns="45700" anchor="t" anchorCtr="0">
            <a:noAutofit/>
          </a:bodyPr>
          <a:lstStyle/>
          <a:p>
            <a:pPr marL="0" marR="0" lvl="0" indent="0" algn="ctr" rtl="0">
              <a:lnSpc>
                <a:spcPct val="100000"/>
              </a:lnSpc>
              <a:spcBef>
                <a:spcPts val="800"/>
              </a:spcBef>
              <a:spcAft>
                <a:spcPts val="0"/>
              </a:spcAft>
              <a:buClr>
                <a:srgbClr val="FFFF00"/>
              </a:buClr>
              <a:buSzPct val="25000"/>
              <a:buFont typeface="Arial"/>
              <a:buNone/>
            </a:pPr>
            <a:r>
              <a:rPr lang="en-US" sz="3200" dirty="0">
                <a:solidFill>
                  <a:srgbClr val="FFFF00"/>
                </a:solidFill>
                <a:latin typeface="Times New Roman"/>
                <a:ea typeface="Calibri"/>
                <a:cs typeface="Times New Roman"/>
                <a:sym typeface="Times New Roman"/>
              </a:rPr>
              <a:t>Guest Speaker</a:t>
            </a:r>
          </a:p>
          <a:p>
            <a:pPr lvl="0" algn="ctr">
              <a:spcBef>
                <a:spcPts val="800"/>
              </a:spcBef>
              <a:buClr>
                <a:srgbClr val="FFFF00"/>
              </a:buClr>
              <a:buSzPct val="25000"/>
            </a:pPr>
            <a:r>
              <a:rPr lang="fr-FR" sz="4000" dirty="0">
                <a:solidFill>
                  <a:schemeClr val="bg1"/>
                </a:solidFill>
                <a:latin typeface="Calibri"/>
                <a:ea typeface="Calibri"/>
                <a:cs typeface="Calibri"/>
                <a:sym typeface="Calibri"/>
              </a:rPr>
              <a:t>Dr. Thomas S. Barclay</a:t>
            </a:r>
          </a:p>
          <a:p>
            <a:pPr lvl="0" algn="ctr">
              <a:spcBef>
                <a:spcPts val="800"/>
              </a:spcBef>
              <a:buClr>
                <a:srgbClr val="FFFF00"/>
              </a:buClr>
              <a:buSzPct val="25000"/>
            </a:pPr>
            <a:endParaRPr lang="fr-FR" dirty="0">
              <a:solidFill>
                <a:schemeClr val="bg1"/>
              </a:solidFill>
              <a:latin typeface="Calibri"/>
              <a:ea typeface="Calibri"/>
              <a:cs typeface="Calibri"/>
              <a:sym typeface="Calibri"/>
            </a:endParaRPr>
          </a:p>
          <a:p>
            <a:pPr lvl="0" algn="ctr">
              <a:spcBef>
                <a:spcPts val="800"/>
              </a:spcBef>
              <a:buClr>
                <a:srgbClr val="FFFF00"/>
              </a:buClr>
              <a:buSzPct val="25000"/>
            </a:pPr>
            <a:r>
              <a:rPr lang="fr-FR" sz="4000" dirty="0">
                <a:solidFill>
                  <a:schemeClr val="bg1"/>
                </a:solidFill>
                <a:latin typeface="Calibri"/>
                <a:ea typeface="Calibri"/>
                <a:cs typeface="Calibri"/>
                <a:sym typeface="Calibri"/>
              </a:rPr>
              <a:t>TESS Mission/Science Support Center</a:t>
            </a:r>
            <a:endParaRPr lang="en-US" sz="3600" dirty="0">
              <a:solidFill>
                <a:schemeClr val="bg1"/>
              </a:solidFill>
              <a:latin typeface="Calibri"/>
              <a:ea typeface="Calibri"/>
              <a:cs typeface="Calibri"/>
              <a:sym typeface="Calibri"/>
            </a:endParaRPr>
          </a:p>
        </p:txBody>
      </p:sp>
      <p:sp>
        <p:nvSpPr>
          <p:cNvPr id="163" name="Shape 163"/>
          <p:cNvSpPr/>
          <p:nvPr/>
        </p:nvSpPr>
        <p:spPr>
          <a:xfrm>
            <a:off x="8562975" y="5598317"/>
            <a:ext cx="247649" cy="142875"/>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Upcoming Events</a:t>
            </a:r>
          </a:p>
        </p:txBody>
      </p:sp>
      <p:sp>
        <p:nvSpPr>
          <p:cNvPr id="4" name="Text Placeholder 3"/>
          <p:cNvSpPr>
            <a:spLocks noGrp="1"/>
          </p:cNvSpPr>
          <p:nvPr>
            <p:ph type="body" idx="1"/>
          </p:nvPr>
        </p:nvSpPr>
        <p:spPr>
          <a:xfrm>
            <a:off x="0" y="1680729"/>
            <a:ext cx="9144000" cy="4002088"/>
          </a:xfrm>
        </p:spPr>
        <p:txBody>
          <a:bodyPr/>
          <a:lstStyle/>
          <a:p>
            <a:pPr marL="254000" indent="0" algn="ctr">
              <a:buNone/>
            </a:pPr>
            <a:r>
              <a:rPr lang="en-US" sz="2800" dirty="0"/>
              <a:t>HAL Events</a:t>
            </a:r>
          </a:p>
          <a:p>
            <a:pPr marL="3481388" indent="-3251200">
              <a:buNone/>
            </a:pPr>
            <a:r>
              <a:rPr lang="en-US" sz="2800" dirty="0"/>
              <a:t>March 17</a:t>
            </a:r>
            <a:r>
              <a:rPr lang="en-US" sz="2800" baseline="30000" dirty="0"/>
              <a:t>th</a:t>
            </a:r>
            <a:r>
              <a:rPr lang="en-US" sz="2800" dirty="0"/>
              <a:t> at 7:15pm– Members’ Star Party, Alpha Ridge</a:t>
            </a:r>
          </a:p>
          <a:p>
            <a:pPr marL="3481388" indent="-3251200">
              <a:buNone/>
            </a:pPr>
            <a:r>
              <a:rPr lang="en-US" sz="2800" dirty="0"/>
              <a:t>March 24</a:t>
            </a:r>
            <a:r>
              <a:rPr lang="en-US" sz="2800" baseline="30000" dirty="0"/>
              <a:t>th</a:t>
            </a:r>
            <a:r>
              <a:rPr lang="en-US" sz="2800" dirty="0"/>
              <a:t> at 7:30pm – Public Star Party, Alpha Ridge</a:t>
            </a:r>
          </a:p>
          <a:p>
            <a:pPr marL="254000" indent="0" algn="ctr">
              <a:buNone/>
            </a:pPr>
            <a:endParaRPr lang="en-US" sz="2800" dirty="0"/>
          </a:p>
          <a:p>
            <a:pPr marL="254000" indent="0" algn="ctr">
              <a:buNone/>
            </a:pPr>
            <a:r>
              <a:rPr lang="en-US" sz="2800" dirty="0"/>
              <a:t>Regional Events</a:t>
            </a:r>
          </a:p>
          <a:p>
            <a:pPr marL="254000" indent="0">
              <a:buNone/>
            </a:pPr>
            <a:r>
              <a:rPr lang="en-US" sz="2800" dirty="0"/>
              <a:t>Feb 12-18 – Winter Star Party, Florida Keys</a:t>
            </a:r>
          </a:p>
        </p:txBody>
      </p:sp>
      <p:sp>
        <p:nvSpPr>
          <p:cNvPr id="3" name="Slide Number Placeholder 2"/>
          <p:cNvSpPr>
            <a:spLocks noGrp="1"/>
          </p:cNvSpPr>
          <p:nvPr>
            <p:ph type="sldNum" idx="4294967295"/>
          </p:nvPr>
        </p:nvSpPr>
        <p:spPr>
          <a:xfrm>
            <a:off x="7010400" y="6356350"/>
            <a:ext cx="2133600" cy="365125"/>
          </a:xfrm>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3</a:t>
            </a:fld>
            <a:endParaRPr lang="en-US" sz="1200"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125825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2376" y="775063"/>
            <a:ext cx="7084423" cy="4972594"/>
          </a:xfrm>
        </p:spPr>
        <p:txBody>
          <a:bodyPr/>
          <a:lstStyle/>
          <a:p>
            <a:pPr algn="l"/>
            <a:r>
              <a:rPr lang="en-US" sz="4800" b="1" dirty="0"/>
              <a:t>HAL Business Tonight</a:t>
            </a:r>
            <a:br>
              <a:rPr lang="en-US" dirty="0"/>
            </a:br>
            <a:br>
              <a:rPr lang="en-US" dirty="0"/>
            </a:br>
            <a:r>
              <a:rPr lang="en-US" dirty="0"/>
              <a:t>1. Treasurer’s Report</a:t>
            </a:r>
            <a:br>
              <a:rPr lang="en-US" dirty="0"/>
            </a:br>
            <a:r>
              <a:rPr lang="en-US" dirty="0"/>
              <a:t>2. Observatory Report</a:t>
            </a:r>
            <a:br>
              <a:rPr lang="en-US" dirty="0"/>
            </a:br>
            <a:r>
              <a:rPr lang="en-US" dirty="0"/>
              <a:t>3. Election of 2018 HAL Officers (End of meeting)</a:t>
            </a:r>
            <a:br>
              <a:rPr lang="en-US" dirty="0"/>
            </a:br>
            <a:endParaRPr lang="en-US" dirty="0"/>
          </a:p>
        </p:txBody>
      </p:sp>
      <p:sp>
        <p:nvSpPr>
          <p:cNvPr id="3" name="Slide Number Placeholder 2"/>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smtClean="0">
                <a:solidFill>
                  <a:schemeClr val="lt1"/>
                </a:solidFill>
                <a:latin typeface="Calibri"/>
                <a:ea typeface="Calibri"/>
                <a:cs typeface="Calibri"/>
                <a:sym typeface="Calibri"/>
              </a:rPr>
              <a:t>4</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77214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solidFill>
                  <a:schemeClr val="bg1"/>
                </a:solidFill>
                <a:latin typeface="Arial" panose="020B0604020202020204" pitchFamily="34" charset="0"/>
                <a:cs typeface="Arial" panose="020B0604020202020204" pitchFamily="34" charset="0"/>
              </a:rPr>
              <a:t>HAL 2017 Financial Summary</a:t>
            </a:r>
            <a:endParaRPr lang="en-US" dirty="0">
              <a:solidFill>
                <a:schemeClr val="bg1"/>
              </a:solidFill>
              <a:latin typeface="Arial" panose="020B0604020202020204" pitchFamily="34" charset="0"/>
              <a:cs typeface="Arial" panose="020B0604020202020204" pitchFamily="34" charset="0"/>
            </a:endParaRPr>
          </a:p>
        </p:txBody>
      </p:sp>
      <p:sp>
        <p:nvSpPr>
          <p:cNvPr id="3" name="Text Placeholder 2"/>
          <p:cNvSpPr>
            <a:spLocks noGrp="1"/>
          </p:cNvSpPr>
          <p:nvPr>
            <p:ph type="body" idx="1"/>
          </p:nvPr>
        </p:nvSpPr>
        <p:spPr/>
        <p:txBody>
          <a:bodyPr/>
          <a:lstStyle/>
          <a:p>
            <a:r>
              <a:rPr lang="en-US" sz="2000" dirty="0"/>
              <a:t> </a:t>
            </a:r>
            <a:r>
              <a:rPr lang="en-US" sz="2000" dirty="0">
                <a:solidFill>
                  <a:schemeClr val="bg1"/>
                </a:solidFill>
                <a:latin typeface="Arial" panose="020B0604020202020204" pitchFamily="34" charset="0"/>
              </a:rPr>
              <a:t>2017 Starting Bank Balance:  $7,629</a:t>
            </a:r>
          </a:p>
          <a:p>
            <a:r>
              <a:rPr lang="en-US" sz="2000" dirty="0">
                <a:solidFill>
                  <a:schemeClr val="bg1"/>
                </a:solidFill>
                <a:latin typeface="Arial" panose="020B0604020202020204" pitchFamily="34" charset="0"/>
              </a:rPr>
              <a:t> 2017 Income</a:t>
            </a:r>
          </a:p>
          <a:p>
            <a:pPr lvl="1"/>
            <a:r>
              <a:rPr lang="en-US" sz="1600" dirty="0">
                <a:solidFill>
                  <a:schemeClr val="bg1"/>
                </a:solidFill>
                <a:latin typeface="Arial" panose="020B0604020202020204" pitchFamily="34" charset="0"/>
              </a:rPr>
              <a:t> Memberships: $5,040</a:t>
            </a:r>
          </a:p>
          <a:p>
            <a:pPr lvl="1"/>
            <a:r>
              <a:rPr lang="en-US" sz="1600" dirty="0">
                <a:solidFill>
                  <a:schemeClr val="bg1"/>
                </a:solidFill>
                <a:latin typeface="Arial" panose="020B0604020202020204" pitchFamily="34" charset="0"/>
              </a:rPr>
              <a:t> </a:t>
            </a:r>
            <a:r>
              <a:rPr lang="en-US" sz="1600" dirty="0" err="1">
                <a:solidFill>
                  <a:schemeClr val="bg1"/>
                </a:solidFill>
                <a:latin typeface="Arial" panose="020B0604020202020204" pitchFamily="34" charset="0"/>
              </a:rPr>
              <a:t>Equipmt</a:t>
            </a:r>
            <a:r>
              <a:rPr lang="en-US" sz="1600" dirty="0">
                <a:solidFill>
                  <a:schemeClr val="bg1"/>
                </a:solidFill>
                <a:latin typeface="Arial" panose="020B0604020202020204" pitchFamily="34" charset="0"/>
              </a:rPr>
              <a:t> sale:  $1,140</a:t>
            </a:r>
          </a:p>
          <a:p>
            <a:pPr lvl="1"/>
            <a:r>
              <a:rPr lang="en-US" sz="1600" dirty="0">
                <a:solidFill>
                  <a:schemeClr val="bg1"/>
                </a:solidFill>
                <a:latin typeface="Arial" panose="020B0604020202020204" pitchFamily="34" charset="0"/>
              </a:rPr>
              <a:t> Other:	        $398</a:t>
            </a:r>
          </a:p>
          <a:p>
            <a:r>
              <a:rPr lang="en-US" sz="2000" dirty="0">
                <a:solidFill>
                  <a:schemeClr val="bg1"/>
                </a:solidFill>
                <a:latin typeface="Arial" panose="020B0604020202020204" pitchFamily="34" charset="0"/>
              </a:rPr>
              <a:t> 2017 Cash added to Bank:     $6,578</a:t>
            </a:r>
          </a:p>
          <a:p>
            <a:r>
              <a:rPr lang="en-US" sz="2000" dirty="0">
                <a:solidFill>
                  <a:schemeClr val="bg1"/>
                </a:solidFill>
                <a:latin typeface="Arial" panose="020B0604020202020204" pitchFamily="34" charset="0"/>
              </a:rPr>
              <a:t> 2017 Expenses</a:t>
            </a:r>
          </a:p>
          <a:p>
            <a:pPr lvl="1"/>
            <a:r>
              <a:rPr lang="en-US" sz="1600" dirty="0">
                <a:solidFill>
                  <a:schemeClr val="bg1"/>
                </a:solidFill>
                <a:latin typeface="Arial" panose="020B0604020202020204" pitchFamily="34" charset="0"/>
              </a:rPr>
              <a:t> Recurring:         $2,160   (Note 1)</a:t>
            </a:r>
          </a:p>
          <a:p>
            <a:pPr lvl="1"/>
            <a:r>
              <a:rPr lang="en-US" sz="1600" dirty="0">
                <a:solidFill>
                  <a:schemeClr val="bg1"/>
                </a:solidFill>
                <a:latin typeface="Arial" panose="020B0604020202020204" pitchFamily="34" charset="0"/>
              </a:rPr>
              <a:t> Non-recurring:   $2,693  (Note 2)</a:t>
            </a:r>
          </a:p>
          <a:p>
            <a:r>
              <a:rPr lang="en-US" sz="2000" dirty="0">
                <a:solidFill>
                  <a:schemeClr val="bg1"/>
                </a:solidFill>
                <a:latin typeface="Arial" panose="020B0604020202020204" pitchFamily="34" charset="0"/>
              </a:rPr>
              <a:t> 2017 Cash spent from Bank:  $4,853</a:t>
            </a:r>
          </a:p>
          <a:p>
            <a:r>
              <a:rPr lang="en-US" sz="2000" dirty="0">
                <a:solidFill>
                  <a:schemeClr val="bg1"/>
                </a:solidFill>
                <a:latin typeface="Arial" panose="020B0604020202020204" pitchFamily="34" charset="0"/>
              </a:rPr>
              <a:t> 2017 Ending Bank Balance:   $9,354</a:t>
            </a:r>
          </a:p>
          <a:p>
            <a:pPr marL="254000" indent="0">
              <a:buNone/>
            </a:pPr>
            <a:endParaRPr lang="en-US" dirty="0"/>
          </a:p>
        </p:txBody>
      </p:sp>
      <p:sp>
        <p:nvSpPr>
          <p:cNvPr id="4" name="TextBox 3"/>
          <p:cNvSpPr txBox="1"/>
          <p:nvPr/>
        </p:nvSpPr>
        <p:spPr>
          <a:xfrm>
            <a:off x="5541264" y="1600517"/>
            <a:ext cx="3017520" cy="3785652"/>
          </a:xfrm>
          <a:prstGeom prst="rect">
            <a:avLst/>
          </a:prstGeom>
          <a:noFill/>
        </p:spPr>
        <p:txBody>
          <a:bodyPr wrap="square" rtlCol="0">
            <a:spAutoFit/>
          </a:bodyPr>
          <a:lstStyle/>
          <a:p>
            <a:r>
              <a:rPr lang="en-US" sz="2000" dirty="0">
                <a:solidFill>
                  <a:schemeClr val="bg1"/>
                </a:solidFill>
              </a:rPr>
              <a:t>Note 1: AL, Insurance, Website, Mailbox</a:t>
            </a:r>
          </a:p>
          <a:p>
            <a:endParaRPr lang="en-US" sz="2000" dirty="0">
              <a:solidFill>
                <a:schemeClr val="bg1"/>
              </a:solidFill>
            </a:endParaRPr>
          </a:p>
          <a:p>
            <a:r>
              <a:rPr lang="en-US" sz="2000" dirty="0">
                <a:solidFill>
                  <a:schemeClr val="bg1"/>
                </a:solidFill>
              </a:rPr>
              <a:t>Note 2: Materials and supplies needed to keep HALO operating and in good condition</a:t>
            </a:r>
          </a:p>
          <a:p>
            <a:endParaRPr lang="en-US" sz="2000" dirty="0">
              <a:solidFill>
                <a:schemeClr val="bg1"/>
              </a:solidFill>
            </a:endParaRPr>
          </a:p>
          <a:p>
            <a:r>
              <a:rPr lang="en-US" sz="2000" dirty="0">
                <a:solidFill>
                  <a:schemeClr val="bg1"/>
                </a:solidFill>
              </a:rPr>
              <a:t>HAL Membership Stats</a:t>
            </a:r>
          </a:p>
          <a:p>
            <a:pPr lvl="2"/>
            <a:r>
              <a:rPr lang="en-US" sz="2000" dirty="0">
                <a:solidFill>
                  <a:schemeClr val="bg1"/>
                </a:solidFill>
              </a:rPr>
              <a:t>12/31/15: 234</a:t>
            </a:r>
          </a:p>
          <a:p>
            <a:pPr lvl="2"/>
            <a:r>
              <a:rPr lang="en-US" sz="2000" dirty="0">
                <a:solidFill>
                  <a:schemeClr val="bg1"/>
                </a:solidFill>
              </a:rPr>
              <a:t>12/31/16: 219</a:t>
            </a:r>
          </a:p>
          <a:p>
            <a:pPr lvl="2"/>
            <a:r>
              <a:rPr lang="en-US" sz="2000" dirty="0">
                <a:solidFill>
                  <a:schemeClr val="bg1"/>
                </a:solidFill>
              </a:rPr>
              <a:t>12/31/17: 263</a:t>
            </a:r>
          </a:p>
        </p:txBody>
      </p:sp>
    </p:spTree>
    <p:extLst>
      <p:ext uri="{BB962C8B-B14F-4D97-AF65-F5344CB8AC3E}">
        <p14:creationId xmlns:p14="http://schemas.microsoft.com/office/powerpoint/2010/main" val="116311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5" name="Shape 85"/>
          <p:cNvSpPr txBox="1"/>
          <p:nvPr/>
        </p:nvSpPr>
        <p:spPr>
          <a:xfrm>
            <a:off x="226242" y="488112"/>
            <a:ext cx="8851769" cy="1029603"/>
          </a:xfrm>
          <a:prstGeom prst="rect">
            <a:avLst/>
          </a:prstGeom>
          <a:noFill/>
          <a:ln>
            <a:noFill/>
          </a:ln>
        </p:spPr>
        <p:txBody>
          <a:bodyPr lIns="91425" tIns="45700" rIns="91425" bIns="45700" anchor="t" anchorCtr="0">
            <a:noAutofit/>
          </a:bodyPr>
          <a:lstStyle/>
          <a:p>
            <a:pPr algn="ctr">
              <a:buSzPct val="25000"/>
            </a:pPr>
            <a:r>
              <a:rPr lang="en-US" sz="4800" dirty="0">
                <a:solidFill>
                  <a:srgbClr val="FFFF00"/>
                </a:solidFill>
                <a:latin typeface="Times New Roman"/>
                <a:ea typeface="Times New Roman"/>
                <a:cs typeface="Times New Roman"/>
                <a:sym typeface="Times New Roman"/>
              </a:rPr>
              <a:t>Howard Astronomical League</a:t>
            </a:r>
          </a:p>
          <a:p>
            <a:pPr algn="ctr">
              <a:buSzPct val="25000"/>
            </a:pPr>
            <a:r>
              <a:rPr lang="en-US" sz="4800">
                <a:solidFill>
                  <a:srgbClr val="FFFFFF"/>
                </a:solidFill>
                <a:ea typeface="Times New Roman"/>
                <a:cs typeface="Times New Roman"/>
                <a:sym typeface="Times New Roman"/>
              </a:rPr>
              <a:t>Observatory </a:t>
            </a:r>
            <a:r>
              <a:rPr lang="en-US" sz="4800" dirty="0">
                <a:solidFill>
                  <a:srgbClr val="FFFFFF"/>
                </a:solidFill>
                <a:ea typeface="Times New Roman"/>
                <a:cs typeface="Times New Roman"/>
                <a:sym typeface="Times New Roman"/>
              </a:rPr>
              <a:t>Update</a:t>
            </a:r>
          </a:p>
        </p:txBody>
      </p:sp>
      <p:sp>
        <p:nvSpPr>
          <p:cNvPr id="88" name="Shape 88"/>
          <p:cNvSpPr/>
          <p:nvPr/>
        </p:nvSpPr>
        <p:spPr>
          <a:xfrm>
            <a:off x="1957388" y="4529137"/>
            <a:ext cx="542925" cy="442912"/>
          </a:xfrm>
          <a:prstGeom prst="ellipse">
            <a:avLst/>
          </a:prstGeom>
          <a:solidFill>
            <a:schemeClr val="dk1"/>
          </a:solidFill>
          <a:ln>
            <a:noFill/>
          </a:ln>
        </p:spPr>
        <p:txBody>
          <a:bodyPr lIns="91425" tIns="45700" rIns="91425" bIns="45700" anchor="ctr" anchorCtr="0">
            <a:noAutofit/>
          </a:bodyPr>
          <a:lstStyle/>
          <a:p>
            <a:pPr algn="ctr"/>
            <a:endParaRPr sz="1800">
              <a:solidFill>
                <a:srgbClr val="FFFFFF"/>
              </a:solidFill>
              <a:latin typeface="Calibri"/>
              <a:ea typeface="Calibri"/>
              <a:cs typeface="Calibri"/>
              <a:sym typeface="Calibri"/>
            </a:endParaRPr>
          </a:p>
        </p:txBody>
      </p:sp>
      <p:pic>
        <p:nvPicPr>
          <p:cNvPr id="4" name="Picture 3" descr="A picture containing indoor&#10;&#10;Description generated with high confidence">
            <a:extLst>
              <a:ext uri="{FF2B5EF4-FFF2-40B4-BE49-F238E27FC236}">
                <a16:creationId xmlns:a16="http://schemas.microsoft.com/office/drawing/2014/main" id="{5FFBFFE1-25C6-4E3E-8C7D-CFE3BF2B17DE}"/>
              </a:ext>
            </a:extLst>
          </p:cNvPr>
          <p:cNvPicPr>
            <a:picLocks noChangeAspect="1"/>
          </p:cNvPicPr>
          <p:nvPr/>
        </p:nvPicPr>
        <p:blipFill>
          <a:blip r:embed="rId3"/>
          <a:stretch>
            <a:fillRect/>
          </a:stretch>
        </p:blipFill>
        <p:spPr>
          <a:xfrm>
            <a:off x="1400175" y="2308363"/>
            <a:ext cx="6343650" cy="4229100"/>
          </a:xfrm>
          <a:prstGeom prst="rect">
            <a:avLst/>
          </a:prstGeom>
        </p:spPr>
      </p:pic>
    </p:spTree>
    <p:extLst>
      <p:ext uri="{BB962C8B-B14F-4D97-AF65-F5344CB8AC3E}">
        <p14:creationId xmlns:p14="http://schemas.microsoft.com/office/powerpoint/2010/main" val="1102257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m46m47_hetlage_f.jpg"/>
          <p:cNvPicPr preferRelativeResize="0"/>
          <p:nvPr/>
        </p:nvPicPr>
        <p:blipFill rotWithShape="1">
          <a:blip r:embed="rId3">
            <a:alphaModFix/>
          </a:blip>
          <a:srcRect l="3514" r="4188"/>
          <a:stretch/>
        </p:blipFill>
        <p:spPr>
          <a:xfrm>
            <a:off x="0" y="0"/>
            <a:ext cx="9144000" cy="6858000"/>
          </a:xfrm>
          <a:prstGeom prst="rect">
            <a:avLst/>
          </a:prstGeom>
          <a:noFill/>
          <a:ln>
            <a:noFill/>
          </a:ln>
        </p:spPr>
      </p:pic>
      <p:sp>
        <p:nvSpPr>
          <p:cNvPr id="96" name="Shape 96"/>
          <p:cNvSpPr txBox="1"/>
          <p:nvPr/>
        </p:nvSpPr>
        <p:spPr>
          <a:xfrm>
            <a:off x="457200" y="123348"/>
            <a:ext cx="8229600" cy="1762014"/>
          </a:xfrm>
          <a:prstGeom prst="rect">
            <a:avLst/>
          </a:prstGeom>
          <a:noFill/>
          <a:ln>
            <a:noFill/>
          </a:ln>
        </p:spPr>
        <p:txBody>
          <a:bodyPr lIns="91425" tIns="45700" rIns="91425" bIns="45700" anchor="ctr" anchorCtr="0">
            <a:noAutofit/>
          </a:bodyPr>
          <a:lstStyle/>
          <a:p>
            <a:pPr algn="ctr">
              <a:buClr>
                <a:srgbClr val="538CD5"/>
              </a:buClr>
              <a:buSzPct val="25000"/>
              <a:buFont typeface="Times New Roman"/>
              <a:buNone/>
            </a:pPr>
            <a:r>
              <a:rPr lang="en-US" sz="6000" b="1" dirty="0">
                <a:solidFill>
                  <a:srgbClr val="538CD5"/>
                </a:solidFill>
                <a:latin typeface="Times New Roman"/>
                <a:ea typeface="Times New Roman"/>
                <a:cs typeface="Times New Roman"/>
                <a:sym typeface="Times New Roman"/>
              </a:rPr>
              <a:t>2017Alpha Ridge Events</a:t>
            </a:r>
          </a:p>
        </p:txBody>
      </p:sp>
      <p:sp>
        <p:nvSpPr>
          <p:cNvPr id="2" name="TextBox 1">
            <a:extLst>
              <a:ext uri="{FF2B5EF4-FFF2-40B4-BE49-F238E27FC236}">
                <a16:creationId xmlns:a16="http://schemas.microsoft.com/office/drawing/2014/main" id="{524FFBD2-7E78-4FF7-815C-CCB5E6DCD48D}"/>
              </a:ext>
            </a:extLst>
          </p:cNvPr>
          <p:cNvSpPr txBox="1"/>
          <p:nvPr/>
        </p:nvSpPr>
        <p:spPr>
          <a:xfrm>
            <a:off x="622169" y="1979629"/>
            <a:ext cx="8384026" cy="3323987"/>
          </a:xfrm>
          <a:prstGeom prst="rect">
            <a:avLst/>
          </a:prstGeom>
          <a:noFill/>
        </p:spPr>
        <p:txBody>
          <a:bodyPr wrap="none" rtlCol="0">
            <a:spAutoFit/>
          </a:bodyPr>
          <a:lstStyle/>
          <a:p>
            <a:pPr marL="285750" indent="-285750">
              <a:spcBef>
                <a:spcPts val="1200"/>
              </a:spcBef>
              <a:buFont typeface="Arial" panose="020B0604020202020204" pitchFamily="34" charset="0"/>
              <a:buChar char="•"/>
            </a:pPr>
            <a:r>
              <a:rPr lang="en-US" sz="4800" dirty="0">
                <a:solidFill>
                  <a:srgbClr val="FFFFFF"/>
                </a:solidFill>
              </a:rPr>
              <a:t>10 Public Star Parties</a:t>
            </a:r>
          </a:p>
          <a:p>
            <a:pPr marL="285750" indent="-285750">
              <a:spcBef>
                <a:spcPts val="1200"/>
              </a:spcBef>
              <a:buFont typeface="Arial" panose="020B0604020202020204" pitchFamily="34" charset="0"/>
              <a:buChar char="•"/>
            </a:pPr>
            <a:r>
              <a:rPr lang="en-US" sz="4800" dirty="0">
                <a:solidFill>
                  <a:srgbClr val="FFFFFF"/>
                </a:solidFill>
              </a:rPr>
              <a:t>9 Members Only Star Parties</a:t>
            </a:r>
          </a:p>
          <a:p>
            <a:pPr lvl="8">
              <a:spcBef>
                <a:spcPts val="600"/>
              </a:spcBef>
              <a:tabLst>
                <a:tab pos="1371600" algn="l"/>
              </a:tabLst>
            </a:pPr>
            <a:r>
              <a:rPr lang="en-US" sz="3600" dirty="0">
                <a:solidFill>
                  <a:srgbClr val="FFFFFF"/>
                </a:solidFill>
              </a:rPr>
              <a:t>      (Only 2 of 9 not clouded out!)</a:t>
            </a:r>
          </a:p>
          <a:p>
            <a:pPr marL="285750" indent="-285750">
              <a:spcBef>
                <a:spcPts val="1200"/>
              </a:spcBef>
              <a:buFont typeface="Arial" panose="020B0604020202020204" pitchFamily="34" charset="0"/>
              <a:buChar char="•"/>
            </a:pPr>
            <a:r>
              <a:rPr lang="en-US" sz="4800" dirty="0" err="1">
                <a:solidFill>
                  <a:srgbClr val="FFFFFF"/>
                </a:solidFill>
              </a:rPr>
              <a:t>Solarfest</a:t>
            </a:r>
            <a:r>
              <a:rPr lang="en-US" sz="4800" dirty="0">
                <a:solidFill>
                  <a:srgbClr val="FFFFFF"/>
                </a:solidFill>
              </a:rPr>
              <a:t> w/ HCR&amp;P</a:t>
            </a:r>
          </a:p>
        </p:txBody>
      </p:sp>
    </p:spTree>
    <p:extLst>
      <p:ext uri="{BB962C8B-B14F-4D97-AF65-F5344CB8AC3E}">
        <p14:creationId xmlns:p14="http://schemas.microsoft.com/office/powerpoint/2010/main" val="4264909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273" y="422104"/>
            <a:ext cx="8229600" cy="756246"/>
          </a:xfrm>
        </p:spPr>
        <p:txBody>
          <a:bodyPr/>
          <a:lstStyle/>
          <a:p>
            <a:r>
              <a:rPr lang="en-US" dirty="0"/>
              <a:t>2017 Key Purchases</a:t>
            </a:r>
          </a:p>
        </p:txBody>
      </p:sp>
      <p:sp>
        <p:nvSpPr>
          <p:cNvPr id="3" name="Text Placeholder 2"/>
          <p:cNvSpPr>
            <a:spLocks noGrp="1"/>
          </p:cNvSpPr>
          <p:nvPr>
            <p:ph type="body" idx="1"/>
          </p:nvPr>
        </p:nvSpPr>
        <p:spPr>
          <a:xfrm>
            <a:off x="449248" y="1461052"/>
            <a:ext cx="8229600" cy="4856259"/>
          </a:xfrm>
        </p:spPr>
        <p:txBody>
          <a:bodyPr/>
          <a:lstStyle/>
          <a:p>
            <a:pPr marL="461963" indent="-207963">
              <a:spcBef>
                <a:spcPts val="1200"/>
              </a:spcBef>
            </a:pPr>
            <a:r>
              <a:rPr lang="en-US" sz="2400" dirty="0">
                <a:solidFill>
                  <a:schemeClr val="bg1"/>
                </a:solidFill>
                <a:latin typeface="Arial" panose="020B0604020202020204" pitchFamily="34" charset="0"/>
                <a:cs typeface="Arial" panose="020B0604020202020204" pitchFamily="34" charset="0"/>
              </a:rPr>
              <a:t>QHY5III290C Webcam for Planetary Use to supplement Mallincam Universe</a:t>
            </a:r>
          </a:p>
          <a:p>
            <a:pPr marL="461963" indent="-207963">
              <a:spcBef>
                <a:spcPts val="1200"/>
              </a:spcBef>
            </a:pPr>
            <a:r>
              <a:rPr lang="en-US" sz="2400" dirty="0">
                <a:solidFill>
                  <a:schemeClr val="bg1"/>
                </a:solidFill>
                <a:latin typeface="Arial" panose="020B0604020202020204" pitchFamily="34" charset="0"/>
                <a:cs typeface="Arial" panose="020B0604020202020204" pitchFamily="34" charset="0"/>
              </a:rPr>
              <a:t>Upgraded pier to desk wiring from USB2 – USB3.  Needed for QHY. Increases frame rate.</a:t>
            </a:r>
          </a:p>
          <a:p>
            <a:pPr marL="461963" indent="-207963">
              <a:spcBef>
                <a:spcPts val="1200"/>
              </a:spcBef>
            </a:pPr>
            <a:r>
              <a:rPr lang="en-US" sz="2400" dirty="0">
                <a:solidFill>
                  <a:schemeClr val="bg1"/>
                </a:solidFill>
                <a:latin typeface="Arial" panose="020B0604020202020204" pitchFamily="34" charset="0"/>
                <a:cs typeface="Arial" panose="020B0604020202020204" pitchFamily="34" charset="0"/>
              </a:rPr>
              <a:t>Purchased new Dell Laptop. USB3 port added plus.</a:t>
            </a:r>
          </a:p>
          <a:p>
            <a:pPr marL="461963" indent="-207963">
              <a:spcBef>
                <a:spcPts val="1200"/>
              </a:spcBef>
            </a:pPr>
            <a:r>
              <a:rPr lang="en-US" sz="2400" dirty="0">
                <a:solidFill>
                  <a:schemeClr val="bg1"/>
                </a:solidFill>
                <a:latin typeface="Arial" panose="020B0604020202020204" pitchFamily="34" charset="0"/>
                <a:cs typeface="Arial" panose="020B0604020202020204" pitchFamily="34" charset="0"/>
              </a:rPr>
              <a:t>Purchased new wheels/tires for 16” Meade wagon</a:t>
            </a:r>
          </a:p>
          <a:p>
            <a:pPr marL="461963" indent="-207963">
              <a:spcBef>
                <a:spcPts val="1200"/>
              </a:spcBef>
            </a:pPr>
            <a:r>
              <a:rPr lang="en-US" sz="2400" dirty="0">
                <a:solidFill>
                  <a:schemeClr val="bg1"/>
                </a:solidFill>
                <a:latin typeface="Arial" panose="020B0604020202020204" pitchFamily="34" charset="0"/>
                <a:cs typeface="Arial" panose="020B0604020202020204" pitchFamily="34" charset="0"/>
              </a:rPr>
              <a:t>Purchased steel shelving to organize storage area</a:t>
            </a:r>
          </a:p>
          <a:p>
            <a:pPr marL="461963" indent="-207963">
              <a:spcBef>
                <a:spcPts val="1200"/>
              </a:spcBef>
            </a:pPr>
            <a:r>
              <a:rPr lang="en-US" sz="2400" dirty="0">
                <a:solidFill>
                  <a:schemeClr val="bg1"/>
                </a:solidFill>
                <a:latin typeface="Arial" panose="020B0604020202020204" pitchFamily="34" charset="0"/>
                <a:cs typeface="Arial" panose="020B0604020202020204" pitchFamily="34" charset="0"/>
              </a:rPr>
              <a:t>Purchased new door flier box.  Kept stocked.</a:t>
            </a:r>
          </a:p>
          <a:p>
            <a:pPr marL="461963" indent="-207963">
              <a:spcBef>
                <a:spcPts val="1200"/>
              </a:spcBef>
            </a:pPr>
            <a:r>
              <a:rPr lang="en-US" sz="2400" dirty="0">
                <a:solidFill>
                  <a:schemeClr val="bg1"/>
                </a:solidFill>
                <a:latin typeface="Arial" panose="020B0604020202020204" pitchFamily="34" charset="0"/>
                <a:cs typeface="Arial" panose="020B0604020202020204" pitchFamily="34" charset="0"/>
              </a:rPr>
              <a:t>Purchased “recycle” boxes and signage for Solar System Walk</a:t>
            </a:r>
          </a:p>
          <a:p>
            <a:pPr marL="461963" indent="-207963"/>
            <a:endParaRPr lang="en-US" sz="2400" dirty="0">
              <a:solidFill>
                <a:schemeClr val="bg1"/>
              </a:solidFill>
              <a:latin typeface="Arial" panose="020B0604020202020204" pitchFamily="34" charset="0"/>
              <a:cs typeface="Arial" panose="020B0604020202020204" pitchFamily="34" charset="0"/>
            </a:endParaRPr>
          </a:p>
          <a:p>
            <a:pPr marL="461963" indent="-207963"/>
            <a:endParaRPr lang="en-US" sz="2400" dirty="0">
              <a:solidFill>
                <a:schemeClr val="bg1"/>
              </a:solidFill>
              <a:latin typeface="Arial" panose="020B0604020202020204" pitchFamily="34" charset="0"/>
              <a:cs typeface="Arial" panose="020B0604020202020204" pitchFamily="34" charset="0"/>
            </a:endParaRPr>
          </a:p>
          <a:p>
            <a:pPr marL="254000" indent="0">
              <a:buNone/>
            </a:pP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5154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38546"/>
          </a:xfrm>
        </p:spPr>
        <p:txBody>
          <a:bodyPr/>
          <a:lstStyle/>
          <a:p>
            <a:r>
              <a:rPr lang="en-US" dirty="0"/>
              <a:t>Behind the Scenes</a:t>
            </a:r>
          </a:p>
        </p:txBody>
      </p:sp>
      <p:sp>
        <p:nvSpPr>
          <p:cNvPr id="3" name="Text Placeholder 2"/>
          <p:cNvSpPr>
            <a:spLocks noGrp="1"/>
          </p:cNvSpPr>
          <p:nvPr>
            <p:ph type="body" idx="1"/>
          </p:nvPr>
        </p:nvSpPr>
        <p:spPr>
          <a:xfrm>
            <a:off x="159025" y="1182758"/>
            <a:ext cx="8855765" cy="4943406"/>
          </a:xfrm>
        </p:spPr>
        <p:txBody>
          <a:bodyPr/>
          <a:lstStyle/>
          <a:p>
            <a:pPr marL="576263" indent="-322263">
              <a:spcBef>
                <a:spcPts val="1200"/>
              </a:spcBef>
            </a:pPr>
            <a:r>
              <a:rPr lang="en-US" sz="3200" dirty="0">
                <a:solidFill>
                  <a:schemeClr val="bg1"/>
                </a:solidFill>
                <a:latin typeface="Arial" panose="020B0604020202020204" pitchFamily="34" charset="0"/>
              </a:rPr>
              <a:t>Trained a couple new CTOs, but lost just as many.  Still need more.</a:t>
            </a:r>
          </a:p>
          <a:p>
            <a:pPr marL="576263" indent="-322263">
              <a:spcBef>
                <a:spcPts val="1200"/>
              </a:spcBef>
            </a:pPr>
            <a:r>
              <a:rPr lang="en-US" sz="3200" dirty="0">
                <a:solidFill>
                  <a:schemeClr val="bg1"/>
                </a:solidFill>
                <a:latin typeface="Arial" panose="020B0604020202020204" pitchFamily="34" charset="0"/>
              </a:rPr>
              <a:t>Starting research to automate scope</a:t>
            </a:r>
          </a:p>
          <a:p>
            <a:pPr marL="976313" lvl="1" indent="-322263">
              <a:spcBef>
                <a:spcPts val="1200"/>
              </a:spcBef>
            </a:pPr>
            <a:r>
              <a:rPr lang="en-US" sz="2800" dirty="0">
                <a:solidFill>
                  <a:schemeClr val="bg1"/>
                </a:solidFill>
                <a:latin typeface="Arial" panose="020B0604020202020204" pitchFamily="34" charset="0"/>
              </a:rPr>
              <a:t>Easier to use for CTOs</a:t>
            </a:r>
          </a:p>
          <a:p>
            <a:pPr marL="976313" lvl="1" indent="-322263">
              <a:spcBef>
                <a:spcPts val="1200"/>
              </a:spcBef>
            </a:pPr>
            <a:r>
              <a:rPr lang="en-US" sz="2800" dirty="0">
                <a:solidFill>
                  <a:schemeClr val="bg1"/>
                </a:solidFill>
                <a:latin typeface="Arial" panose="020B0604020202020204" pitchFamily="34" charset="0"/>
              </a:rPr>
              <a:t>Better CTO retention</a:t>
            </a:r>
          </a:p>
          <a:p>
            <a:pPr marL="976313" lvl="1" indent="-322263">
              <a:spcBef>
                <a:spcPts val="1200"/>
              </a:spcBef>
            </a:pPr>
            <a:r>
              <a:rPr lang="en-US" sz="2800" dirty="0">
                <a:solidFill>
                  <a:schemeClr val="bg1"/>
                </a:solidFill>
                <a:latin typeface="Arial" panose="020B0604020202020204" pitchFamily="34" charset="0"/>
              </a:rPr>
              <a:t>Show more objects, more quickly to attendees</a:t>
            </a:r>
          </a:p>
          <a:p>
            <a:pPr marL="976313" lvl="1" indent="-322263">
              <a:spcBef>
                <a:spcPts val="1200"/>
              </a:spcBef>
            </a:pPr>
            <a:r>
              <a:rPr lang="en-US" sz="2800" dirty="0">
                <a:solidFill>
                  <a:schemeClr val="bg1"/>
                </a:solidFill>
                <a:latin typeface="Arial" panose="020B0604020202020204" pitchFamily="34" charset="0"/>
              </a:rPr>
              <a:t>Support member observations</a:t>
            </a:r>
          </a:p>
          <a:p>
            <a:pPr marL="976313" lvl="1" indent="-322263">
              <a:spcBef>
                <a:spcPts val="1200"/>
              </a:spcBef>
            </a:pPr>
            <a:r>
              <a:rPr lang="en-US" sz="2800" dirty="0">
                <a:solidFill>
                  <a:schemeClr val="bg1"/>
                </a:solidFill>
                <a:latin typeface="Arial" panose="020B0604020202020204" pitchFamily="34" charset="0"/>
              </a:rPr>
              <a:t>Need to remove &amp; weigh Watson OTA soon</a:t>
            </a:r>
          </a:p>
          <a:p>
            <a:pPr marL="976313" lvl="1" indent="-322263">
              <a:spcBef>
                <a:spcPts val="1200"/>
              </a:spcBef>
            </a:pPr>
            <a:endParaRPr lang="en-US" sz="3200" dirty="0">
              <a:solidFill>
                <a:schemeClr val="bg1"/>
              </a:solidFill>
              <a:latin typeface="Arial" panose="020B0604020202020204" pitchFamily="34" charset="0"/>
            </a:endParaRPr>
          </a:p>
          <a:p>
            <a:pPr marL="254000" indent="0">
              <a:buNone/>
            </a:pPr>
            <a:endParaRPr lang="en-US" dirty="0"/>
          </a:p>
        </p:txBody>
      </p:sp>
    </p:spTree>
    <p:extLst>
      <p:ext uri="{BB962C8B-B14F-4D97-AF65-F5344CB8AC3E}">
        <p14:creationId xmlns:p14="http://schemas.microsoft.com/office/powerpoint/2010/main" val="401546478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FF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89327</TotalTime>
  <Words>825</Words>
  <Application>Microsoft Office PowerPoint</Application>
  <PresentationFormat>On-screen Show (4:3)</PresentationFormat>
  <Paragraphs>151</Paragraphs>
  <Slides>26</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 Black</vt:lpstr>
      <vt:lpstr>Tahoma</vt:lpstr>
      <vt:lpstr>Calibri</vt:lpstr>
      <vt:lpstr>Times New Roman</vt:lpstr>
      <vt:lpstr>Arial</vt:lpstr>
      <vt:lpstr>Office Theme</vt:lpstr>
      <vt:lpstr>1_Office Theme</vt:lpstr>
      <vt:lpstr>PowerPoint Presentation</vt:lpstr>
      <vt:lpstr>PowerPoint Presentation</vt:lpstr>
      <vt:lpstr>Upcoming Events</vt:lpstr>
      <vt:lpstr>HAL Business Tonight  1. Treasurer’s Report 2. Observatory Report 3. Election of 2018 HAL Officers (End of meeting) </vt:lpstr>
      <vt:lpstr>HAL 2017 Financial Summary</vt:lpstr>
      <vt:lpstr>PowerPoint Presentation</vt:lpstr>
      <vt:lpstr>PowerPoint Presentation</vt:lpstr>
      <vt:lpstr>2017 Key Purchases</vt:lpstr>
      <vt:lpstr>Behind the Scenes</vt:lpstr>
      <vt:lpstr>HAL Library - Still to Come</vt:lpstr>
      <vt:lpstr>Astronomically Interesting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Joel Goodman slides used to promote HAL at the American Astronomical Society’s APOD presentation on January 9, 2018</vt:lpstr>
      <vt:lpstr>PowerPoint Presentation</vt:lpstr>
      <vt:lpstr>PowerPoint Presentation</vt:lpstr>
      <vt:lpstr>2018 HAL Election</vt:lpstr>
      <vt:lpstr>Election Wrap Up</vt:lpstr>
      <vt:lpstr>President’s 2018 Priorities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Johnson</dc:creator>
  <cp:lastModifiedBy>Charles Rimpo</cp:lastModifiedBy>
  <cp:revision>148</cp:revision>
  <dcterms:modified xsi:type="dcterms:W3CDTF">2018-01-22T15:01:46Z</dcterms:modified>
</cp:coreProperties>
</file>